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3" name="Picture 2" descr="2.jpeg"/>
          <p:cNvPicPr>
            <a:picLocks noChangeAspect="1"/>
          </p:cNvPicPr>
          <p:nvPr/>
        </p:nvPicPr>
        <p:blipFill>
          <a:blip r:embed="rId2"/>
          <a:stretch>
            <a:fillRect/>
          </a:stretch>
        </p:blipFill>
        <p:spPr>
          <a:xfrm>
            <a:off x="0" y="0"/>
            <a:ext cx="12191695" cy="6858000"/>
          </a:xfrm>
          <a:prstGeom prst="rect">
            <a:avLst/>
          </a:prstGeom>
        </p:spPr>
      </p:pic>
      <p:sp>
        <p:nvSpPr>
          <p:cNvPr id="4" name="Rectangle 3"/>
          <p:cNvSpPr/>
          <p:nvPr/>
        </p:nvSpPr>
        <p:spPr>
          <a:xfrm>
            <a:off x="0" y="0"/>
            <a:ext cx="12191695" cy="6858000"/>
          </a:xfrm>
          <a:prstGeom prst="rect">
            <a:avLst/>
          </a:prstGeom>
          <a:solidFill>
            <a:srgbClr val="1C1C1A">
              <a:alpha val="4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1C1C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691640"/>
            <a:ext cx="10360152" cy="1828800"/>
          </a:xfrm>
          <a:prstGeom prst="rect">
            <a:avLst/>
          </a:prstGeom>
          <a:noFill/>
        </p:spPr>
        <p:txBody>
          <a:bodyPr wrap="square" anchor="b" lIns="0" rIns="0" tIns="0" bIns="0">
            <a:spAutoFit/>
          </a:bodyPr>
          <a:lstStyle/>
          <a:p>
            <a:pPr algn="ctr">
              <a:spcAft>
                <a:spcPts val="400"/>
              </a:spcAft>
            </a:pPr>
            <a:r>
              <a:rPr sz="9600" b="0" i="0">
                <a:solidFill>
                  <a:srgbClr val="FAFAF7"/>
                </a:solidFill>
                <a:latin typeface="Pinyon Script"/>
              </a:rPr>
              <a:t>Nadal</a:t>
            </a:r>
          </a:p>
          <a:p>
            <a:pPr algn="ctr"/>
            <a:r>
              <a:rPr sz="1100" b="0" i="0" spc="600">
                <a:solidFill>
                  <a:srgbClr val="CFCFCA"/>
                </a:solidFill>
                <a:latin typeface="Montserrat"/>
              </a:rPr>
              <a:t>CORPINNATS I VINS BLANCS · DES DE 1943</a:t>
            </a:r>
          </a:p>
        </p:txBody>
      </p:sp>
      <p:sp>
        <p:nvSpPr>
          <p:cNvPr id="6" name="Rectangle 5"/>
          <p:cNvSpPr/>
          <p:nvPr/>
        </p:nvSpPr>
        <p:spPr>
          <a:xfrm>
            <a:off x="6086703" y="3977639"/>
            <a:ext cx="18288" cy="502920"/>
          </a:xfrm>
          <a:prstGeom prst="rect">
            <a:avLst/>
          </a:prstGeom>
          <a:solidFill>
            <a:srgbClr val="8B5A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4617720"/>
            <a:ext cx="10360152" cy="1280160"/>
          </a:xfrm>
          <a:prstGeom prst="rect">
            <a:avLst/>
          </a:prstGeom>
          <a:noFill/>
        </p:spPr>
        <p:txBody>
          <a:bodyPr wrap="square" anchor="t" lIns="0" rIns="0" tIns="0" bIns="0">
            <a:spAutoFit/>
          </a:bodyPr>
          <a:lstStyle/>
          <a:p>
            <a:pPr algn="ctr">
              <a:spcAft>
                <a:spcPts val="1400"/>
              </a:spcAft>
            </a:pPr>
            <a:r>
              <a:rPr sz="2600" b="0" i="0">
                <a:solidFill>
                  <a:srgbClr val="FAFAF7"/>
                </a:solidFill>
                <a:latin typeface="Cormorant Garamond"/>
              </a:rPr>
              <a:t>Vinagres · Benchmark de Mercat</a:t>
            </a:r>
          </a:p>
          <a:p>
            <a:pPr algn="ctr"/>
            <a:r>
              <a:rPr sz="1000" b="0" i="0" spc="500">
                <a:solidFill>
                  <a:srgbClr val="C4906E"/>
                </a:solidFill>
                <a:latin typeface="Montserrat"/>
              </a:rPr>
              <a:t>ANÀLISI COMPETITIU · 2026 · CONFIDENCIAL</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3" name="Picture 2" descr="665e8da5-d7a8-4470-8afc-35dd97bbc7e3.png"/>
          <p:cNvPicPr>
            <a:picLocks noChangeAspect="1"/>
          </p:cNvPicPr>
          <p:nvPr/>
        </p:nvPicPr>
        <p:blipFill>
          <a:blip r:embed="rId2"/>
          <a:stretch>
            <a:fillRect/>
          </a:stretch>
        </p:blipFill>
        <p:spPr>
          <a:xfrm>
            <a:off x="0" y="0"/>
            <a:ext cx="12191695" cy="6858000"/>
          </a:xfrm>
          <a:prstGeom prst="rect">
            <a:avLst/>
          </a:prstGeom>
        </p:spPr>
      </p:pic>
      <p:sp>
        <p:nvSpPr>
          <p:cNvPr id="4" name="Rectangle 3"/>
          <p:cNvSpPr/>
          <p:nvPr/>
        </p:nvSpPr>
        <p:spPr>
          <a:xfrm>
            <a:off x="0" y="0"/>
            <a:ext cx="12191695" cy="6858000"/>
          </a:xfrm>
          <a:prstGeom prst="rect">
            <a:avLst/>
          </a:prstGeom>
          <a:solidFill>
            <a:srgbClr val="1C1C1A">
              <a:alpha val="7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1C1C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371600" y="640080"/>
            <a:ext cx="9445752" cy="2377440"/>
          </a:xfrm>
          <a:prstGeom prst="rect">
            <a:avLst/>
          </a:prstGeom>
          <a:noFill/>
        </p:spPr>
        <p:txBody>
          <a:bodyPr wrap="square" anchor="t" lIns="0" rIns="0" tIns="0" bIns="0">
            <a:spAutoFit/>
          </a:bodyPr>
          <a:lstStyle/>
          <a:p>
            <a:pPr algn="ctr">
              <a:spcAft>
                <a:spcPts val="1400"/>
              </a:spcAft>
            </a:pPr>
            <a:r>
              <a:rPr sz="7200" b="0" i="0">
                <a:solidFill>
                  <a:srgbClr val="FAFAF7"/>
                </a:solidFill>
                <a:latin typeface="Pinyon Script"/>
              </a:rPr>
              <a:t>Nadal</a:t>
            </a:r>
          </a:p>
          <a:p>
            <a:pPr algn="ctr">
              <a:lnSpc>
                <a:spcPct val="140000"/>
              </a:lnSpc>
            </a:pPr>
            <a:r>
              <a:rPr sz="2800" b="0" i="1">
                <a:solidFill>
                  <a:srgbClr val="C4906E"/>
                </a:solidFill>
                <a:latin typeface="Cormorant Garamond"/>
              </a:rPr>
              <a:t>"Menys artifici. Més territori. Quan el vinagre deixa de ser un ingredient."</a:t>
            </a:r>
          </a:p>
        </p:txBody>
      </p:sp>
      <p:sp>
        <p:nvSpPr>
          <p:cNvPr id="6" name="TextBox 5"/>
          <p:cNvSpPr txBox="1"/>
          <p:nvPr/>
        </p:nvSpPr>
        <p:spPr>
          <a:xfrm>
            <a:off x="914400" y="3749039"/>
            <a:ext cx="3291840" cy="2743200"/>
          </a:xfrm>
          <a:prstGeom prst="rect">
            <a:avLst/>
          </a:prstGeom>
          <a:noFill/>
        </p:spPr>
        <p:txBody>
          <a:bodyPr wrap="square" anchor="t" lIns="0" rIns="0" tIns="0" bIns="0">
            <a:spAutoFit/>
          </a:bodyPr>
          <a:lstStyle/>
          <a:p>
            <a:pPr algn="l">
              <a:spcAft>
                <a:spcPts val="600"/>
              </a:spcAft>
            </a:pPr>
            <a:r>
              <a:rPr sz="4000" b="0" i="0">
                <a:solidFill>
                  <a:srgbClr val="8B5A3C"/>
                </a:solidFill>
                <a:latin typeface="Cormorant Garamond"/>
              </a:rPr>
              <a:t>Gap</a:t>
            </a:r>
          </a:p>
          <a:p>
            <a:pPr algn="l">
              <a:spcAft>
                <a:spcPts val="800"/>
              </a:spcAft>
            </a:pPr>
            <a:r>
              <a:rPr sz="1000" b="1" i="0" spc="350">
                <a:solidFill>
                  <a:srgbClr val="9A9A94"/>
                </a:solidFill>
                <a:latin typeface="Montserrat"/>
              </a:rPr>
              <a:t>OPORTUNITAT DE MERCAT</a:t>
            </a:r>
          </a:p>
          <a:p>
            <a:pPr algn="l">
              <a:lnSpc>
                <a:spcPct val="150000"/>
              </a:lnSpc>
            </a:pPr>
            <a:r>
              <a:rPr sz="1400" b="0" i="0">
                <a:solidFill>
                  <a:srgbClr val="B5B5AE"/>
                </a:solidFill>
                <a:latin typeface="Cormorant Garamond"/>
              </a:rPr>
              <a:t>No existeix un vinagre espanyol premium de +15 anys amb identitat de vi de guarda i packaging de luxe. Nadal té la producció, el territori i la història.</a:t>
            </a:r>
          </a:p>
        </p:txBody>
      </p:sp>
      <p:sp>
        <p:nvSpPr>
          <p:cNvPr id="7" name="TextBox 6"/>
          <p:cNvSpPr txBox="1"/>
          <p:nvPr/>
        </p:nvSpPr>
        <p:spPr>
          <a:xfrm>
            <a:off x="4617720" y="3749039"/>
            <a:ext cx="3291840" cy="2743200"/>
          </a:xfrm>
          <a:prstGeom prst="rect">
            <a:avLst/>
          </a:prstGeom>
          <a:noFill/>
        </p:spPr>
        <p:txBody>
          <a:bodyPr wrap="square" anchor="t" lIns="0" rIns="0" tIns="0" bIns="0">
            <a:spAutoFit/>
          </a:bodyPr>
          <a:lstStyle/>
          <a:p>
            <a:pPr algn="l">
              <a:spcAft>
                <a:spcPts val="600"/>
              </a:spcAft>
            </a:pPr>
            <a:r>
              <a:rPr sz="4000" b="0" i="0">
                <a:solidFill>
                  <a:srgbClr val="8B5A3C"/>
                </a:solidFill>
                <a:latin typeface="Cormorant Garamond"/>
              </a:rPr>
              <a:t>20–25€</a:t>
            </a:r>
          </a:p>
          <a:p>
            <a:pPr algn="l">
              <a:spcAft>
                <a:spcPts val="800"/>
              </a:spcAft>
            </a:pPr>
            <a:r>
              <a:rPr sz="1000" b="1" i="0" spc="350">
                <a:solidFill>
                  <a:srgbClr val="9A9A94"/>
                </a:solidFill>
                <a:latin typeface="Montserrat"/>
              </a:rPr>
              <a:t>RANG DE PREU DEFENSABLE</a:t>
            </a:r>
          </a:p>
          <a:p>
            <a:pPr algn="l">
              <a:lnSpc>
                <a:spcPct val="150000"/>
              </a:lnSpc>
            </a:pPr>
            <a:r>
              <a:rPr sz="1400" b="0" i="0">
                <a:solidFill>
                  <a:srgbClr val="B5B5AE"/>
                </a:solidFill>
                <a:latin typeface="Cormorant Garamond"/>
              </a:rPr>
              <a:t>Per sobre del mercat espanyol (8–18€) i per sota del balsàmic italià de luxe (45–120€). Zona de màxim valor percebut.</a:t>
            </a:r>
          </a:p>
        </p:txBody>
      </p:sp>
      <p:sp>
        <p:nvSpPr>
          <p:cNvPr id="8" name="TextBox 7"/>
          <p:cNvSpPr txBox="1"/>
          <p:nvPr/>
        </p:nvSpPr>
        <p:spPr>
          <a:xfrm>
            <a:off x="8321040" y="3749039"/>
            <a:ext cx="3291840" cy="2743200"/>
          </a:xfrm>
          <a:prstGeom prst="rect">
            <a:avLst/>
          </a:prstGeom>
          <a:noFill/>
        </p:spPr>
        <p:txBody>
          <a:bodyPr wrap="square" anchor="t" lIns="0" rIns="0" tIns="0" bIns="0">
            <a:spAutoFit/>
          </a:bodyPr>
          <a:lstStyle/>
          <a:p>
            <a:pPr algn="l">
              <a:spcAft>
                <a:spcPts val="600"/>
              </a:spcAft>
            </a:pPr>
            <a:r>
              <a:rPr sz="4000" b="0" i="0">
                <a:solidFill>
                  <a:srgbClr val="8B5A3C"/>
                </a:solidFill>
                <a:latin typeface="Cormorant Garamond"/>
              </a:rPr>
              <a:t>B2B+B2C</a:t>
            </a:r>
          </a:p>
          <a:p>
            <a:pPr algn="l">
              <a:spcAft>
                <a:spcPts val="800"/>
              </a:spcAft>
            </a:pPr>
            <a:r>
              <a:rPr sz="1000" b="1" i="0" spc="350">
                <a:solidFill>
                  <a:srgbClr val="9A9A94"/>
                </a:solidFill>
                <a:latin typeface="Montserrat"/>
              </a:rPr>
              <a:t>ESTRATÈGIA DUAL</a:t>
            </a:r>
          </a:p>
          <a:p>
            <a:pPr algn="l">
              <a:lnSpc>
                <a:spcPct val="150000"/>
              </a:lnSpc>
            </a:pPr>
            <a:r>
              <a:rPr sz="1400" b="0" i="0">
                <a:solidFill>
                  <a:srgbClr val="B5B5AE"/>
                </a:solidFill>
                <a:latin typeface="Cormorant Garamond"/>
              </a:rPr>
              <a:t>Canal gourmet retail com a vitrina i HORECA estrellat com a validació. Les botigues especialitzades actuen com a distribuïdors i prescriptors.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4876678" cy="6858000"/>
          </a:xfrm>
          <a:prstGeom prst="rect">
            <a:avLst/>
          </a:prstGeom>
          <a:solidFill>
            <a:srgbClr val="1C1C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371600"/>
            <a:ext cx="3383280" cy="4114800"/>
          </a:xfrm>
          <a:prstGeom prst="rect">
            <a:avLst/>
          </a:prstGeom>
          <a:noFill/>
        </p:spPr>
        <p:txBody>
          <a:bodyPr wrap="square" anchor="ctr" lIns="0" rIns="0" tIns="0" bIns="0">
            <a:spAutoFit/>
          </a:bodyPr>
          <a:lstStyle/>
          <a:p>
            <a:pPr algn="l">
              <a:spcAft>
                <a:spcPts val="1200"/>
              </a:spcAft>
            </a:pPr>
            <a:r>
              <a:rPr sz="1100" b="1" i="0" spc="450">
                <a:solidFill>
                  <a:srgbClr val="C4906E"/>
                </a:solidFill>
                <a:latin typeface="Montserrat"/>
              </a:rPr>
              <a:t>METODOLOGIA</a:t>
            </a:r>
          </a:p>
          <a:p>
            <a:pPr algn="l">
              <a:lnSpc>
                <a:spcPct val="105000"/>
              </a:lnSpc>
              <a:spcAft>
                <a:spcPts val="2000"/>
              </a:spcAft>
            </a:pPr>
            <a:r>
              <a:rPr sz="3800" b="0" i="0">
                <a:solidFill>
                  <a:srgbClr val="FAFAF7"/>
                </a:solidFill>
                <a:latin typeface="Cormorant Garamond"/>
              </a:rPr>
              <a:t>Fonts i referències</a:t>
            </a:r>
          </a:p>
          <a:p>
            <a:pPr algn="l">
              <a:lnSpc>
                <a:spcPct val="160000"/>
              </a:lnSpc>
              <a:spcAft>
                <a:spcPts val="200"/>
              </a:spcAft>
            </a:pPr>
            <a:r>
              <a:rPr sz="1600" b="0" i="0">
                <a:solidFill>
                  <a:srgbClr val="8C8C86"/>
                </a:solidFill>
                <a:latin typeface="Cormorant Garamond"/>
              </a:rPr>
              <a:t>Recerca primària i secundària.</a:t>
            </a:r>
          </a:p>
          <a:p>
            <a:pPr algn="l">
              <a:lnSpc>
                <a:spcPct val="160000"/>
              </a:lnSpc>
              <a:spcAft>
                <a:spcPts val="200"/>
              </a:spcAft>
            </a:pPr>
            <a:r>
              <a:rPr sz="1600" b="0" i="0">
                <a:solidFill>
                  <a:srgbClr val="8C8C86"/>
                </a:solidFill>
                <a:latin typeface="Cormorant Garamond"/>
              </a:rPr>
              <a:t>xArtisans</a:t>
            </a:r>
          </a:p>
          <a:p>
            <a:pPr algn="l">
              <a:lnSpc>
                <a:spcPct val="160000"/>
              </a:lnSpc>
            </a:pPr>
            <a:r>
              <a:rPr sz="1600" b="0" i="0">
                <a:solidFill>
                  <a:srgbClr val="8C8C86"/>
                </a:solidFill>
                <a:latin typeface="Cormorant Garamond"/>
              </a:rPr>
              <a:t>Maig 2026 · Ús confidencial intern.</a:t>
            </a:r>
          </a:p>
        </p:txBody>
      </p:sp>
      <p:sp>
        <p:nvSpPr>
          <p:cNvPr id="5" name="TextBox 4"/>
          <p:cNvSpPr txBox="1"/>
          <p:nvPr/>
        </p:nvSpPr>
        <p:spPr>
          <a:xfrm>
            <a:off x="5333878" y="685800"/>
            <a:ext cx="6400800" cy="1097280"/>
          </a:xfrm>
          <a:prstGeom prst="rect">
            <a:avLst/>
          </a:prstGeom>
          <a:noFill/>
        </p:spPr>
        <p:txBody>
          <a:bodyPr wrap="square" anchor="t" lIns="0" rIns="0" tIns="0" bIns="0">
            <a:spAutoFit/>
          </a:bodyPr>
          <a:lstStyle/>
          <a:p>
            <a:pPr algn="l">
              <a:spcAft>
                <a:spcPts val="400"/>
              </a:spcAft>
            </a:pPr>
            <a:r>
              <a:rPr sz="900" b="1" i="0" spc="300">
                <a:solidFill>
                  <a:srgbClr val="8B5A3C"/>
                </a:solidFill>
                <a:latin typeface="Montserrat"/>
              </a:rPr>
              <a:t>PREUS COMPETIDORS</a:t>
            </a:r>
          </a:p>
          <a:p>
            <a:pPr algn="l">
              <a:lnSpc>
                <a:spcPct val="140000"/>
              </a:lnSpc>
            </a:pPr>
            <a:r>
              <a:rPr sz="1300" b="0" i="0">
                <a:solidFill>
                  <a:srgbClr val="1C1C1A"/>
                </a:solidFill>
                <a:latin typeface="Cormorant Garamond"/>
              </a:rPr>
              <a:t>Webs oficials de cada marca · Amazon ES / IT / UK · El Corte Inglés Club Gourmet online · Colmado Quilez web. Consulta: maig 2026.</a:t>
            </a:r>
          </a:p>
        </p:txBody>
      </p:sp>
      <p:sp>
        <p:nvSpPr>
          <p:cNvPr id="6" name="Rectangle 5"/>
          <p:cNvSpPr/>
          <p:nvPr/>
        </p:nvSpPr>
        <p:spPr>
          <a:xfrm>
            <a:off x="5333878" y="1764792"/>
            <a:ext cx="6400800" cy="10972"/>
          </a:xfrm>
          <a:prstGeom prst="rect">
            <a:avLst/>
          </a:prstGeom>
          <a:solidFill>
            <a:srgbClr val="E8E4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5333878" y="1892808"/>
            <a:ext cx="6400800" cy="1097280"/>
          </a:xfrm>
          <a:prstGeom prst="rect">
            <a:avLst/>
          </a:prstGeom>
          <a:noFill/>
        </p:spPr>
        <p:txBody>
          <a:bodyPr wrap="square" anchor="t" lIns="0" rIns="0" tIns="0" bIns="0">
            <a:spAutoFit/>
          </a:bodyPr>
          <a:lstStyle/>
          <a:p>
            <a:pPr algn="l">
              <a:spcAft>
                <a:spcPts val="400"/>
              </a:spcAft>
            </a:pPr>
            <a:r>
              <a:rPr sz="900" b="1" i="0" spc="300">
                <a:solidFill>
                  <a:srgbClr val="8B5A3C"/>
                </a:solidFill>
                <a:latin typeface="Montserrat"/>
              </a:rPr>
              <a:t>MERCAT VINAGRE PREMIUM</a:t>
            </a:r>
          </a:p>
          <a:p>
            <a:pPr algn="l">
              <a:lnSpc>
                <a:spcPct val="140000"/>
              </a:lnSpc>
            </a:pPr>
            <a:r>
              <a:rPr sz="1300" b="0" i="0">
                <a:solidFill>
                  <a:srgbClr val="1C1C1A"/>
                </a:solidFill>
                <a:latin typeface="Cormorant Garamond"/>
              </a:rPr>
              <a:t>Euromonitor International — Packaged Food 2025 · Grand View Research "Vinegar Market Size &amp; Forecast 2025–2030" · ICEX Espanya Exportació.</a:t>
            </a:r>
          </a:p>
        </p:txBody>
      </p:sp>
      <p:sp>
        <p:nvSpPr>
          <p:cNvPr id="8" name="Rectangle 7"/>
          <p:cNvSpPr/>
          <p:nvPr/>
        </p:nvSpPr>
        <p:spPr>
          <a:xfrm>
            <a:off x="5333878" y="2971800"/>
            <a:ext cx="6400800" cy="10972"/>
          </a:xfrm>
          <a:prstGeom prst="rect">
            <a:avLst/>
          </a:prstGeom>
          <a:solidFill>
            <a:srgbClr val="E8E4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33878" y="3099816"/>
            <a:ext cx="6400800" cy="1097280"/>
          </a:xfrm>
          <a:prstGeom prst="rect">
            <a:avLst/>
          </a:prstGeom>
          <a:noFill/>
        </p:spPr>
        <p:txBody>
          <a:bodyPr wrap="square" anchor="t" lIns="0" rIns="0" tIns="0" bIns="0">
            <a:spAutoFit/>
          </a:bodyPr>
          <a:lstStyle/>
          <a:p>
            <a:pPr algn="l">
              <a:spcAft>
                <a:spcPts val="400"/>
              </a:spcAft>
            </a:pPr>
            <a:r>
              <a:rPr sz="900" b="1" i="0" spc="300">
                <a:solidFill>
                  <a:srgbClr val="8B5A3C"/>
                </a:solidFill>
                <a:latin typeface="Montserrat"/>
              </a:rPr>
              <a:t>BALSÀMIC ITALIÀ — REFERÈNCIA LUXE</a:t>
            </a:r>
          </a:p>
          <a:p>
            <a:pPr algn="l">
              <a:lnSpc>
                <a:spcPct val="140000"/>
              </a:lnSpc>
            </a:pPr>
            <a:r>
              <a:rPr sz="1300" b="0" i="0">
                <a:solidFill>
                  <a:srgbClr val="1C1C1A"/>
                </a:solidFill>
                <a:latin typeface="Cormorant Garamond"/>
              </a:rPr>
              <a:t>Consorzio Tutela Aceto Balsamico di Modena · Webs oficials Acetaia Giusti, Leonardi, Malpighi, Villa Manodori · Eataly online.</a:t>
            </a:r>
          </a:p>
        </p:txBody>
      </p:sp>
      <p:sp>
        <p:nvSpPr>
          <p:cNvPr id="10" name="Rectangle 9"/>
          <p:cNvSpPr/>
          <p:nvPr/>
        </p:nvSpPr>
        <p:spPr>
          <a:xfrm>
            <a:off x="5333878" y="4178808"/>
            <a:ext cx="6400800" cy="10972"/>
          </a:xfrm>
          <a:prstGeom prst="rect">
            <a:avLst/>
          </a:prstGeom>
          <a:solidFill>
            <a:srgbClr val="E8E4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333878" y="4306824"/>
            <a:ext cx="6400800" cy="1097280"/>
          </a:xfrm>
          <a:prstGeom prst="rect">
            <a:avLst/>
          </a:prstGeom>
          <a:noFill/>
        </p:spPr>
        <p:txBody>
          <a:bodyPr wrap="square" anchor="t" lIns="0" rIns="0" tIns="0" bIns="0">
            <a:spAutoFit/>
          </a:bodyPr>
          <a:lstStyle/>
          <a:p>
            <a:pPr algn="l">
              <a:spcAft>
                <a:spcPts val="400"/>
              </a:spcAft>
            </a:pPr>
            <a:r>
              <a:rPr sz="900" b="1" i="0" spc="300">
                <a:solidFill>
                  <a:srgbClr val="8B5A3C"/>
                </a:solidFill>
                <a:latin typeface="Montserrat"/>
              </a:rPr>
              <a:t>CANAL DISTRIBUCIÓ GOURMET</a:t>
            </a:r>
          </a:p>
          <a:p>
            <a:pPr algn="l">
              <a:lnSpc>
                <a:spcPct val="140000"/>
              </a:lnSpc>
            </a:pPr>
            <a:r>
              <a:rPr sz="1300" b="0" i="0">
                <a:solidFill>
                  <a:srgbClr val="1C1C1A"/>
                </a:solidFill>
                <a:latin typeface="Cormorant Garamond"/>
              </a:rPr>
              <a:t>Anàlisi xArtisans: webs botigues gourmet BCN/MAD · LinkedIn sector HORECA · Guia Michelin webs restaurants · entrevistes sector.</a:t>
            </a:r>
          </a:p>
        </p:txBody>
      </p:sp>
      <p:sp>
        <p:nvSpPr>
          <p:cNvPr id="12" name="Rectangle 11"/>
          <p:cNvSpPr/>
          <p:nvPr/>
        </p:nvSpPr>
        <p:spPr>
          <a:xfrm>
            <a:off x="5333878" y="5385816"/>
            <a:ext cx="6400800" cy="10972"/>
          </a:xfrm>
          <a:prstGeom prst="rect">
            <a:avLst/>
          </a:prstGeom>
          <a:solidFill>
            <a:srgbClr val="E8E4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333878" y="5513832"/>
            <a:ext cx="6400800" cy="1097280"/>
          </a:xfrm>
          <a:prstGeom prst="rect">
            <a:avLst/>
          </a:prstGeom>
          <a:noFill/>
        </p:spPr>
        <p:txBody>
          <a:bodyPr wrap="square" anchor="t" lIns="0" rIns="0" tIns="0" bIns="0">
            <a:spAutoFit/>
          </a:bodyPr>
          <a:lstStyle/>
          <a:p>
            <a:pPr algn="l">
              <a:spcAft>
                <a:spcPts val="400"/>
              </a:spcAft>
            </a:pPr>
            <a:r>
              <a:rPr sz="900" b="1" i="0" spc="300">
                <a:solidFill>
                  <a:srgbClr val="8B5A3C"/>
                </a:solidFill>
                <a:latin typeface="Montserrat"/>
              </a:rPr>
              <a:t>DADES PRODUCTE NADAL</a:t>
            </a:r>
          </a:p>
          <a:p>
            <a:pPr algn="l">
              <a:lnSpc>
                <a:spcPct val="140000"/>
              </a:lnSpc>
            </a:pPr>
            <a:r>
              <a:rPr sz="1300" b="0" i="0">
                <a:solidFill>
                  <a:srgbClr val="1C1C1A"/>
                </a:solidFill>
                <a:latin typeface="Cormorant Garamond"/>
              </a:rPr>
              <a:t>cavesnadal.com · Material corporatiu facilitat per NADAL · Manual d'identitat corporativa Nadal 2025 (Miank Design).</a:t>
            </a:r>
          </a:p>
        </p:txBody>
      </p:sp>
      <p:sp>
        <p:nvSpPr>
          <p:cNvPr id="14" name="Rectangle 13"/>
          <p:cNvSpPr/>
          <p:nvPr/>
        </p:nvSpPr>
        <p:spPr>
          <a:xfrm>
            <a:off x="5333878" y="6592824"/>
            <a:ext cx="6400800" cy="10972"/>
          </a:xfrm>
          <a:prstGeom prst="rect">
            <a:avLst/>
          </a:prstGeom>
          <a:solidFill>
            <a:srgbClr val="E8E4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463040" y="914400"/>
            <a:ext cx="9262872" cy="5029200"/>
          </a:xfrm>
          <a:prstGeom prst="rect">
            <a:avLst/>
          </a:prstGeom>
          <a:noFill/>
        </p:spPr>
        <p:txBody>
          <a:bodyPr wrap="square" anchor="ctr" lIns="0" rIns="0" tIns="0" bIns="0">
            <a:spAutoFit/>
          </a:bodyPr>
          <a:lstStyle/>
          <a:p>
            <a:pPr algn="ctr">
              <a:spcAft>
                <a:spcPts val="1400"/>
              </a:spcAft>
            </a:pPr>
            <a:r>
              <a:rPr sz="1100" b="1" i="0" spc="550">
                <a:solidFill>
                  <a:srgbClr val="8B5A3C"/>
                </a:solidFill>
                <a:latin typeface="Montserrat"/>
              </a:rPr>
              <a:t>QUI SOM</a:t>
            </a:r>
          </a:p>
          <a:p>
            <a:pPr algn="ctr">
              <a:spcAft>
                <a:spcPts val="1800"/>
              </a:spcAft>
            </a:pPr>
            <a:r>
              <a:rPr sz="4600" b="0" i="0">
                <a:solidFill>
                  <a:srgbClr val="1C1C1A"/>
                </a:solidFill>
                <a:latin typeface="Cormorant Garamond"/>
              </a:rPr>
              <a:t>Finca Nadal de la Boadella</a:t>
            </a:r>
          </a:p>
          <a:p>
            <a:pPr algn="ctr">
              <a:lnSpc>
                <a:spcPct val="140000"/>
              </a:lnSpc>
              <a:spcAft>
                <a:spcPts val="1200"/>
              </a:spcAft>
            </a:pPr>
            <a:r>
              <a:rPr sz="1900" b="0" i="0">
                <a:solidFill>
                  <a:srgbClr val="1C1C1A"/>
                </a:solidFill>
                <a:latin typeface="Cormorant Garamond"/>
              </a:rPr>
              <a:t>Celler familiar al Pla del Penedès des de 1510. Cinc segles de tradició vitivinícola a la Finca Nadal de la Boadella, reconeguda pels seus Corpinnats de llarga criança i vins blancs de Xarel·lo.</a:t>
            </a:r>
          </a:p>
          <a:p>
            <a:pPr algn="ctr">
              <a:lnSpc>
                <a:spcPct val="150000"/>
              </a:lnSpc>
            </a:pPr>
            <a:r>
              <a:rPr sz="1700" b="0" i="0">
                <a:solidFill>
                  <a:srgbClr val="6B6B65"/>
                </a:solidFill>
                <a:latin typeface="Cormorant Garamond"/>
              </a:rPr>
              <a:t>Avui Nadal estén aquest saber fer a una nova categoria: el vinagre de verema tardana, criat en soleres durant més de quinze anys a partir de raïm de collita pròpia, amb una lectura organolèptica vinculada al seu origen.</a:t>
            </a:r>
          </a:p>
        </p:txBody>
      </p:sp>
      <p:sp>
        <p:nvSpPr>
          <p:cNvPr id="4" name="Rectangle 3"/>
          <p:cNvSpPr/>
          <p:nvPr/>
        </p:nvSpPr>
        <p:spPr>
          <a:xfrm>
            <a:off x="2331720" y="5074920"/>
            <a:ext cx="2286000" cy="54864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tIns="0" bIns="0"/>
          <a:lstStyle/>
          <a:p>
            <a:pPr algn="ctr"/>
            <a:r>
              <a:rPr sz="1100" b="1" i="0" spc="120">
                <a:solidFill>
                  <a:srgbClr val="6B6B65"/>
                </a:solidFill>
                <a:latin typeface="Montserrat"/>
              </a:rPr>
              <a:t>FINCA NADAL</a:t>
            </a:r>
          </a:p>
        </p:txBody>
      </p:sp>
      <p:sp>
        <p:nvSpPr>
          <p:cNvPr id="5" name="TextBox 4"/>
          <p:cNvSpPr txBox="1"/>
          <p:nvPr/>
        </p:nvSpPr>
        <p:spPr>
          <a:xfrm>
            <a:off x="4617720" y="5074920"/>
            <a:ext cx="502920" cy="548640"/>
          </a:xfrm>
          <a:prstGeom prst="rect">
            <a:avLst/>
          </a:prstGeom>
          <a:noFill/>
        </p:spPr>
        <p:txBody>
          <a:bodyPr wrap="square" anchor="ctr" lIns="0" rIns="0" tIns="0" bIns="0">
            <a:spAutoFit/>
          </a:bodyPr>
          <a:lstStyle/>
          <a:p>
            <a:pPr algn="ctr"/>
            <a:r>
              <a:rPr sz="1600" b="0" i="0">
                <a:solidFill>
                  <a:srgbClr val="8B5A3C"/>
                </a:solidFill>
                <a:latin typeface="Montserrat"/>
              </a:rPr>
              <a:t>→</a:t>
            </a:r>
          </a:p>
        </p:txBody>
      </p:sp>
      <p:sp>
        <p:nvSpPr>
          <p:cNvPr id="6" name="Rectangle 5"/>
          <p:cNvSpPr/>
          <p:nvPr/>
        </p:nvSpPr>
        <p:spPr>
          <a:xfrm>
            <a:off x="5120640" y="5074920"/>
            <a:ext cx="2286000" cy="54864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tIns="0" bIns="0"/>
          <a:lstStyle/>
          <a:p>
            <a:pPr algn="ctr"/>
            <a:r>
              <a:rPr sz="1100" b="1" i="0" spc="120">
                <a:solidFill>
                  <a:srgbClr val="6B6B65"/>
                </a:solidFill>
                <a:latin typeface="Montserrat"/>
              </a:rPr>
              <a:t>CORPINNATS I VINS</a:t>
            </a:r>
          </a:p>
        </p:txBody>
      </p:sp>
      <p:sp>
        <p:nvSpPr>
          <p:cNvPr id="7" name="TextBox 6"/>
          <p:cNvSpPr txBox="1"/>
          <p:nvPr/>
        </p:nvSpPr>
        <p:spPr>
          <a:xfrm>
            <a:off x="7406640" y="5074920"/>
            <a:ext cx="502920" cy="548640"/>
          </a:xfrm>
          <a:prstGeom prst="rect">
            <a:avLst/>
          </a:prstGeom>
          <a:noFill/>
        </p:spPr>
        <p:txBody>
          <a:bodyPr wrap="square" anchor="ctr" lIns="0" rIns="0" tIns="0" bIns="0">
            <a:spAutoFit/>
          </a:bodyPr>
          <a:lstStyle/>
          <a:p>
            <a:pPr algn="ctr"/>
            <a:r>
              <a:rPr sz="1600" b="0" i="0">
                <a:solidFill>
                  <a:srgbClr val="8B5A3C"/>
                </a:solidFill>
                <a:latin typeface="Montserrat"/>
              </a:rPr>
              <a:t>→</a:t>
            </a:r>
          </a:p>
        </p:txBody>
      </p:sp>
      <p:sp>
        <p:nvSpPr>
          <p:cNvPr id="8" name="Rectangle 7"/>
          <p:cNvSpPr/>
          <p:nvPr/>
        </p:nvSpPr>
        <p:spPr>
          <a:xfrm>
            <a:off x="7909560" y="5074920"/>
            <a:ext cx="2286000" cy="548640"/>
          </a:xfrm>
          <a:prstGeom prst="rect">
            <a:avLst/>
          </a:prstGeom>
          <a:solidFill>
            <a:srgbClr val="8B5A3C"/>
          </a:solidFill>
          <a:ln w="9525">
            <a:solidFill>
              <a:srgbClr val="8B5A3C"/>
            </a:solidFill>
          </a:ln>
          <a:effectLst/>
        </p:spPr>
        <p:style>
          <a:lnRef idx="1">
            <a:schemeClr val="accent1"/>
          </a:lnRef>
          <a:fillRef idx="3">
            <a:schemeClr val="accent1"/>
          </a:fillRef>
          <a:effectRef idx="2">
            <a:schemeClr val="accent1"/>
          </a:effectRef>
          <a:fontRef idx="minor">
            <a:schemeClr val="lt1"/>
          </a:fontRef>
        </p:style>
        <p:txBody>
          <a:bodyPr rtlCol="0" anchor="ctr" wrap="square" tIns="0" bIns="0"/>
          <a:lstStyle/>
          <a:p>
            <a:pPr algn="ctr"/>
            <a:r>
              <a:rPr sz="1100" b="1" i="0" spc="120">
                <a:solidFill>
                  <a:srgbClr val="FAFAF7"/>
                </a:solidFill>
                <a:latin typeface="Montserrat"/>
              </a:rPr>
              <a:t>VINAGRE DE VEREMA TARDANA</a:t>
            </a:r>
          </a:p>
        </p:txBody>
      </p:sp>
      <p:sp>
        <p:nvSpPr>
          <p:cNvPr id="9" name="TextBox 8"/>
          <p:cNvSpPr txBox="1"/>
          <p:nvPr/>
        </p:nvSpPr>
        <p:spPr>
          <a:xfrm>
            <a:off x="1463040" y="5788151"/>
            <a:ext cx="9262872" cy="365760"/>
          </a:xfrm>
          <a:prstGeom prst="rect">
            <a:avLst/>
          </a:prstGeom>
          <a:noFill/>
        </p:spPr>
        <p:txBody>
          <a:bodyPr wrap="square" anchor="t" lIns="0" rIns="0" tIns="0" bIns="0">
            <a:spAutoFit/>
          </a:bodyPr>
          <a:lstStyle/>
          <a:p>
            <a:pPr algn="ctr"/>
            <a:r>
              <a:rPr sz="900" b="0" i="0" spc="300">
                <a:solidFill>
                  <a:srgbClr val="6B6B65"/>
                </a:solidFill>
                <a:latin typeface="Montserrat"/>
              </a:rPr>
              <a:t>JERARQUIA DE MARCA · DE L'ORIGEN VITIVINÍCOLA A LA CATEGORIA VINAGRE PREMIUM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5486262" y="0"/>
            <a:ext cx="6796872" cy="6858000"/>
          </a:xfrm>
          <a:prstGeom prst="rect">
            <a:avLst/>
          </a:prstGeom>
          <a:solidFill>
            <a:srgbClr val="EFE9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nadal-mockup-cutout.png"/>
          <p:cNvPicPr>
            <a:picLocks noChangeAspect="1"/>
          </p:cNvPicPr>
          <p:nvPr/>
        </p:nvPicPr>
        <p:blipFill>
          <a:blip r:embed="rId2"/>
          <a:stretch>
            <a:fillRect/>
          </a:stretch>
        </p:blipFill>
        <p:spPr>
          <a:xfrm>
            <a:off x="6034902" y="640080"/>
            <a:ext cx="3911134" cy="5577840"/>
          </a:xfrm>
          <a:prstGeom prst="rect">
            <a:avLst/>
          </a:prstGeom>
        </p:spPr>
      </p:pic>
      <p:sp>
        <p:nvSpPr>
          <p:cNvPr id="5" name="TextBox 4"/>
          <p:cNvSpPr txBox="1"/>
          <p:nvPr/>
        </p:nvSpPr>
        <p:spPr>
          <a:xfrm>
            <a:off x="822960" y="640080"/>
            <a:ext cx="4206240" cy="1463040"/>
          </a:xfrm>
          <a:prstGeom prst="rect">
            <a:avLst/>
          </a:prstGeom>
          <a:noFill/>
        </p:spPr>
        <p:txBody>
          <a:bodyPr wrap="square" anchor="t" lIns="0" rIns="0" tIns="0" bIns="0">
            <a:spAutoFit/>
          </a:bodyPr>
          <a:lstStyle/>
          <a:p>
            <a:pPr algn="l">
              <a:spcAft>
                <a:spcPts val="1000"/>
              </a:spcAft>
            </a:pPr>
            <a:r>
              <a:rPr sz="1100" b="1" i="0" spc="550">
                <a:solidFill>
                  <a:srgbClr val="8B5A3C"/>
                </a:solidFill>
                <a:latin typeface="Montserrat"/>
              </a:rPr>
              <a:t>EL PRODUCTE</a:t>
            </a:r>
          </a:p>
          <a:p>
            <a:pPr algn="l">
              <a:lnSpc>
                <a:spcPct val="100000"/>
              </a:lnSpc>
              <a:spcAft>
                <a:spcPts val="800"/>
              </a:spcAft>
            </a:pPr>
            <a:r>
              <a:rPr sz="3800" b="0" i="0">
                <a:solidFill>
                  <a:srgbClr val="1C1C1A"/>
                </a:solidFill>
                <a:latin typeface="Cormorant Garamond"/>
              </a:rPr>
              <a:t>Vinagre de Verema Tardana</a:t>
            </a:r>
          </a:p>
          <a:p>
            <a:pPr algn="l"/>
            <a:r>
              <a:rPr sz="1100" b="1" i="0" spc="350">
                <a:solidFill>
                  <a:srgbClr val="8B5A3C"/>
                </a:solidFill>
                <a:latin typeface="Montserrat"/>
              </a:rPr>
              <a:t>LATE HARVEST GRAPE VINEGAR · AGED 15 YEARS</a:t>
            </a:r>
          </a:p>
        </p:txBody>
      </p:sp>
      <p:sp>
        <p:nvSpPr>
          <p:cNvPr id="6" name="TextBox 5"/>
          <p:cNvSpPr txBox="1"/>
          <p:nvPr/>
        </p:nvSpPr>
        <p:spPr>
          <a:xfrm>
            <a:off x="868680" y="2423160"/>
            <a:ext cx="1874519" cy="713232"/>
          </a:xfrm>
          <a:prstGeom prst="rect">
            <a:avLst/>
          </a:prstGeom>
          <a:noFill/>
        </p:spPr>
        <p:txBody>
          <a:bodyPr wrap="square" anchor="t" lIns="0" rIns="0" tIns="0" bIns="0">
            <a:spAutoFit/>
          </a:bodyPr>
          <a:lstStyle/>
          <a:p>
            <a:pPr algn="l">
              <a:spcAft>
                <a:spcPts val="200"/>
              </a:spcAft>
            </a:pPr>
            <a:r>
              <a:rPr sz="900" b="1" i="0" spc="300">
                <a:solidFill>
                  <a:srgbClr val="6B6B65"/>
                </a:solidFill>
                <a:latin typeface="Montserrat"/>
              </a:rPr>
              <a:t>VARIETAT</a:t>
            </a:r>
          </a:p>
          <a:p>
            <a:pPr algn="l"/>
            <a:r>
              <a:rPr sz="1800" b="0" i="0">
                <a:solidFill>
                  <a:srgbClr val="1C1C1A"/>
                </a:solidFill>
                <a:latin typeface="Cormorant Garamond"/>
              </a:rPr>
              <a:t>Macabeu</a:t>
            </a:r>
          </a:p>
        </p:txBody>
      </p:sp>
      <p:sp>
        <p:nvSpPr>
          <p:cNvPr id="7" name="TextBox 6"/>
          <p:cNvSpPr txBox="1"/>
          <p:nvPr/>
        </p:nvSpPr>
        <p:spPr>
          <a:xfrm>
            <a:off x="2834639" y="2423160"/>
            <a:ext cx="1874519" cy="713232"/>
          </a:xfrm>
          <a:prstGeom prst="rect">
            <a:avLst/>
          </a:prstGeom>
          <a:noFill/>
        </p:spPr>
        <p:txBody>
          <a:bodyPr wrap="square" anchor="t" lIns="0" rIns="0" tIns="0" bIns="0">
            <a:spAutoFit/>
          </a:bodyPr>
          <a:lstStyle/>
          <a:p>
            <a:pPr algn="l">
              <a:spcAft>
                <a:spcPts val="200"/>
              </a:spcAft>
            </a:pPr>
            <a:r>
              <a:rPr sz="900" b="1" i="0" spc="300">
                <a:solidFill>
                  <a:srgbClr val="6B6B65"/>
                </a:solidFill>
                <a:latin typeface="Montserrat"/>
              </a:rPr>
              <a:t>VINYA</a:t>
            </a:r>
          </a:p>
          <a:p>
            <a:pPr algn="l"/>
            <a:r>
              <a:rPr sz="1800" b="0" i="0">
                <a:solidFill>
                  <a:srgbClr val="1C1C1A"/>
                </a:solidFill>
                <a:latin typeface="Cormorant Garamond"/>
              </a:rPr>
              <a:t>La Segarra · La Trasses</a:t>
            </a:r>
          </a:p>
        </p:txBody>
      </p:sp>
      <p:sp>
        <p:nvSpPr>
          <p:cNvPr id="8" name="TextBox 7"/>
          <p:cNvSpPr txBox="1"/>
          <p:nvPr/>
        </p:nvSpPr>
        <p:spPr>
          <a:xfrm>
            <a:off x="868680" y="3136391"/>
            <a:ext cx="1874519" cy="713232"/>
          </a:xfrm>
          <a:prstGeom prst="rect">
            <a:avLst/>
          </a:prstGeom>
          <a:noFill/>
        </p:spPr>
        <p:txBody>
          <a:bodyPr wrap="square" anchor="t" lIns="0" rIns="0" tIns="0" bIns="0">
            <a:spAutoFit/>
          </a:bodyPr>
          <a:lstStyle/>
          <a:p>
            <a:pPr algn="l">
              <a:spcAft>
                <a:spcPts val="200"/>
              </a:spcAft>
            </a:pPr>
            <a:r>
              <a:rPr sz="900" b="1" i="0" spc="300">
                <a:solidFill>
                  <a:srgbClr val="6B6B65"/>
                </a:solidFill>
                <a:latin typeface="Montserrat"/>
              </a:rPr>
              <a:t>CRIANÇA</a:t>
            </a:r>
          </a:p>
          <a:p>
            <a:pPr algn="l"/>
            <a:r>
              <a:rPr sz="1800" b="0" i="0">
                <a:solidFill>
                  <a:srgbClr val="1C1C1A"/>
                </a:solidFill>
                <a:latin typeface="Cormorant Garamond"/>
              </a:rPr>
              <a:t>+15 anys</a:t>
            </a:r>
          </a:p>
        </p:txBody>
      </p:sp>
      <p:sp>
        <p:nvSpPr>
          <p:cNvPr id="9" name="TextBox 8"/>
          <p:cNvSpPr txBox="1"/>
          <p:nvPr/>
        </p:nvSpPr>
        <p:spPr>
          <a:xfrm>
            <a:off x="2834639" y="3136391"/>
            <a:ext cx="1874519" cy="713232"/>
          </a:xfrm>
          <a:prstGeom prst="rect">
            <a:avLst/>
          </a:prstGeom>
          <a:noFill/>
        </p:spPr>
        <p:txBody>
          <a:bodyPr wrap="square" anchor="t" lIns="0" rIns="0" tIns="0" bIns="0">
            <a:spAutoFit/>
          </a:bodyPr>
          <a:lstStyle/>
          <a:p>
            <a:pPr algn="l">
              <a:spcAft>
                <a:spcPts val="200"/>
              </a:spcAft>
            </a:pPr>
            <a:r>
              <a:rPr sz="900" b="1" i="0" spc="300">
                <a:solidFill>
                  <a:srgbClr val="6B6B65"/>
                </a:solidFill>
                <a:latin typeface="Montserrat"/>
              </a:rPr>
              <a:t>SISTEMA</a:t>
            </a:r>
          </a:p>
          <a:p>
            <a:pPr algn="l"/>
            <a:r>
              <a:rPr sz="1800" b="0" i="0">
                <a:solidFill>
                  <a:srgbClr val="1C1C1A"/>
                </a:solidFill>
                <a:latin typeface="Cormorant Garamond"/>
              </a:rPr>
              <a:t>Soleres 300 l</a:t>
            </a:r>
          </a:p>
        </p:txBody>
      </p:sp>
      <p:sp>
        <p:nvSpPr>
          <p:cNvPr id="10" name="TextBox 9"/>
          <p:cNvSpPr txBox="1"/>
          <p:nvPr/>
        </p:nvSpPr>
        <p:spPr>
          <a:xfrm>
            <a:off x="868680" y="3849624"/>
            <a:ext cx="1874519" cy="713232"/>
          </a:xfrm>
          <a:prstGeom prst="rect">
            <a:avLst/>
          </a:prstGeom>
          <a:noFill/>
        </p:spPr>
        <p:txBody>
          <a:bodyPr wrap="square" anchor="t" lIns="0" rIns="0" tIns="0" bIns="0">
            <a:spAutoFit/>
          </a:bodyPr>
          <a:lstStyle/>
          <a:p>
            <a:pPr algn="l">
              <a:spcAft>
                <a:spcPts val="200"/>
              </a:spcAft>
            </a:pPr>
            <a:r>
              <a:rPr sz="900" b="1" i="0" spc="300">
                <a:solidFill>
                  <a:srgbClr val="6B6B65"/>
                </a:solidFill>
                <a:latin typeface="Montserrat"/>
              </a:rPr>
              <a:t>GRAU ACÈTIC</a:t>
            </a:r>
          </a:p>
          <a:p>
            <a:pPr algn="l"/>
            <a:r>
              <a:rPr sz="1800" b="0" i="0">
                <a:solidFill>
                  <a:srgbClr val="1C1C1A"/>
                </a:solidFill>
                <a:latin typeface="Cormorant Garamond"/>
              </a:rPr>
              <a:t>7% vol.</a:t>
            </a:r>
          </a:p>
        </p:txBody>
      </p:sp>
      <p:sp>
        <p:nvSpPr>
          <p:cNvPr id="11" name="TextBox 10"/>
          <p:cNvSpPr txBox="1"/>
          <p:nvPr/>
        </p:nvSpPr>
        <p:spPr>
          <a:xfrm>
            <a:off x="2834639" y="3849624"/>
            <a:ext cx="1874519" cy="713232"/>
          </a:xfrm>
          <a:prstGeom prst="rect">
            <a:avLst/>
          </a:prstGeom>
          <a:noFill/>
        </p:spPr>
        <p:txBody>
          <a:bodyPr wrap="square" anchor="t" lIns="0" rIns="0" tIns="0" bIns="0">
            <a:spAutoFit/>
          </a:bodyPr>
          <a:lstStyle/>
          <a:p>
            <a:pPr algn="l">
              <a:spcAft>
                <a:spcPts val="200"/>
              </a:spcAft>
            </a:pPr>
            <a:r>
              <a:rPr sz="900" b="1" i="0" spc="300">
                <a:solidFill>
                  <a:srgbClr val="6B6B65"/>
                </a:solidFill>
                <a:latin typeface="Montserrat"/>
              </a:rPr>
              <a:t>SUCRE RESIDUAL</a:t>
            </a:r>
          </a:p>
          <a:p>
            <a:pPr algn="l"/>
            <a:r>
              <a:rPr sz="1800" b="0" i="0">
                <a:solidFill>
                  <a:srgbClr val="1C1C1A"/>
                </a:solidFill>
                <a:latin typeface="Cormorant Garamond"/>
              </a:rPr>
              <a:t>184 gr/l</a:t>
            </a:r>
          </a:p>
        </p:txBody>
      </p:sp>
      <p:sp>
        <p:nvSpPr>
          <p:cNvPr id="12" name="TextBox 11"/>
          <p:cNvSpPr txBox="1"/>
          <p:nvPr/>
        </p:nvSpPr>
        <p:spPr>
          <a:xfrm>
            <a:off x="868680" y="4562856"/>
            <a:ext cx="1874519" cy="713232"/>
          </a:xfrm>
          <a:prstGeom prst="rect">
            <a:avLst/>
          </a:prstGeom>
          <a:noFill/>
        </p:spPr>
        <p:txBody>
          <a:bodyPr wrap="square" anchor="t" lIns="0" rIns="0" tIns="0" bIns="0">
            <a:spAutoFit/>
          </a:bodyPr>
          <a:lstStyle/>
          <a:p>
            <a:pPr algn="l">
              <a:spcAft>
                <a:spcPts val="200"/>
              </a:spcAft>
            </a:pPr>
            <a:r>
              <a:rPr sz="900" b="1" i="0" spc="300">
                <a:solidFill>
                  <a:srgbClr val="6B6B65"/>
                </a:solidFill>
                <a:latin typeface="Montserrat"/>
              </a:rPr>
              <a:t>FORMAT</a:t>
            </a:r>
          </a:p>
          <a:p>
            <a:pPr algn="l"/>
            <a:r>
              <a:rPr sz="1800" b="0" i="0">
                <a:solidFill>
                  <a:srgbClr val="1C1C1A"/>
                </a:solidFill>
                <a:latin typeface="Cormorant Garamond"/>
              </a:rPr>
              <a:t>250 ml</a:t>
            </a:r>
          </a:p>
        </p:txBody>
      </p:sp>
      <p:sp>
        <p:nvSpPr>
          <p:cNvPr id="13" name="TextBox 12"/>
          <p:cNvSpPr txBox="1"/>
          <p:nvPr/>
        </p:nvSpPr>
        <p:spPr>
          <a:xfrm>
            <a:off x="2834639" y="4562856"/>
            <a:ext cx="1874519" cy="713232"/>
          </a:xfrm>
          <a:prstGeom prst="rect">
            <a:avLst/>
          </a:prstGeom>
          <a:noFill/>
        </p:spPr>
        <p:txBody>
          <a:bodyPr wrap="square" anchor="t" lIns="0" rIns="0" tIns="0" bIns="0">
            <a:spAutoFit/>
          </a:bodyPr>
          <a:lstStyle/>
          <a:p>
            <a:pPr algn="l">
              <a:spcAft>
                <a:spcPts val="200"/>
              </a:spcAft>
            </a:pPr>
            <a:r>
              <a:rPr sz="900" b="1" i="0" spc="300">
                <a:solidFill>
                  <a:srgbClr val="6B6B65"/>
                </a:solidFill>
                <a:latin typeface="Montserrat"/>
              </a:rPr>
              <a:t>PVP OBJECTIU</a:t>
            </a:r>
          </a:p>
          <a:p>
            <a:pPr algn="l"/>
            <a:r>
              <a:rPr sz="1800" b="0" i="0">
                <a:solidFill>
                  <a:srgbClr val="1C1C1A"/>
                </a:solidFill>
                <a:latin typeface="Cormorant Garamond"/>
              </a:rPr>
              <a:t>20–25 €</a:t>
            </a:r>
          </a:p>
        </p:txBody>
      </p:sp>
      <p:sp>
        <p:nvSpPr>
          <p:cNvPr id="14" name="Rectangle 13"/>
          <p:cNvSpPr/>
          <p:nvPr/>
        </p:nvSpPr>
        <p:spPr>
          <a:xfrm>
            <a:off x="868680" y="5440680"/>
            <a:ext cx="22860" cy="914400"/>
          </a:xfrm>
          <a:prstGeom prst="rect">
            <a:avLst/>
          </a:prstGeom>
          <a:solidFill>
            <a:srgbClr val="8B5A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51560" y="5440680"/>
            <a:ext cx="3977639" cy="914400"/>
          </a:xfrm>
          <a:prstGeom prst="rect">
            <a:avLst/>
          </a:prstGeom>
          <a:noFill/>
        </p:spPr>
        <p:txBody>
          <a:bodyPr wrap="square" anchor="ctr" lIns="0" rIns="0" tIns="0" bIns="0">
            <a:spAutoFit/>
          </a:bodyPr>
          <a:lstStyle/>
          <a:p>
            <a:pPr algn="l">
              <a:lnSpc>
                <a:spcPct val="135000"/>
              </a:lnSpc>
            </a:pPr>
            <a:r>
              <a:rPr sz="1600" b="0" i="1">
                <a:solidFill>
                  <a:srgbClr val="8B5A3C"/>
                </a:solidFill>
                <a:latin typeface="Cormorant Garamond"/>
              </a:rPr>
              <a:t>"El vinagre agredolç en estat pur. Sense additius. Sense sulfits. Sense colorants."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nadal-ampolla.jpg"/>
          <p:cNvPicPr>
            <a:picLocks noChangeAspect="1"/>
          </p:cNvPicPr>
          <p:nvPr/>
        </p:nvPicPr>
        <p:blipFill>
          <a:blip r:embed="rId2"/>
          <a:stretch>
            <a:fillRect/>
          </a:stretch>
        </p:blipFill>
        <p:spPr>
          <a:xfrm>
            <a:off x="5090007" y="502920"/>
            <a:ext cx="692727" cy="2286000"/>
          </a:xfrm>
          <a:prstGeom prst="rect">
            <a:avLst/>
          </a:prstGeom>
        </p:spPr>
      </p:pic>
      <p:sp>
        <p:nvSpPr>
          <p:cNvPr id="4" name="TextBox 3"/>
          <p:cNvSpPr txBox="1"/>
          <p:nvPr/>
        </p:nvSpPr>
        <p:spPr>
          <a:xfrm>
            <a:off x="2286000" y="2926080"/>
            <a:ext cx="7616952" cy="3566160"/>
          </a:xfrm>
          <a:prstGeom prst="rect">
            <a:avLst/>
          </a:prstGeom>
          <a:noFill/>
        </p:spPr>
        <p:txBody>
          <a:bodyPr wrap="square" anchor="t" lIns="0" rIns="0" tIns="0" bIns="0">
            <a:spAutoFit/>
          </a:bodyPr>
          <a:lstStyle/>
          <a:p>
            <a:pPr algn="ctr">
              <a:spcAft>
                <a:spcPts val="2400"/>
              </a:spcAft>
            </a:pPr>
            <a:r>
              <a:rPr sz="1900" b="1" i="0" spc="250">
                <a:solidFill>
                  <a:srgbClr val="1C1C1A"/>
                </a:solidFill>
                <a:latin typeface="Montserrat"/>
              </a:rPr>
              <a:t>EL VINAGRE AGREDOLÇ EN ESTAT PUR</a:t>
            </a:r>
          </a:p>
          <a:p>
            <a:pPr algn="ctr">
              <a:lnSpc>
                <a:spcPct val="150000"/>
              </a:lnSpc>
              <a:spcAft>
                <a:spcPts val="1600"/>
              </a:spcAft>
            </a:pPr>
            <a:r>
              <a:rPr sz="1800" b="0" i="0">
                <a:solidFill>
                  <a:srgbClr val="6B6B65"/>
                </a:solidFill>
                <a:latin typeface="Cormorant Garamond"/>
              </a:rPr>
              <a:t>Descobreix l'agredolç pur del nostre vinagre, on l'acidesa i la suavitat es fonen per crear un sabor inconfusible. Cada gota transforma qualsevol plat, portant l'excel·lència de la verema tardana directament a la teva cuina.</a:t>
            </a:r>
          </a:p>
          <a:p>
            <a:pPr algn="ctr">
              <a:lnSpc>
                <a:spcPct val="150000"/>
              </a:lnSpc>
            </a:pPr>
            <a:r>
              <a:rPr sz="1800" b="0" i="0">
                <a:solidFill>
                  <a:srgbClr val="6B6B65"/>
                </a:solidFill>
                <a:latin typeface="Cormorant Garamond"/>
              </a:rPr>
              <a:t>És un vinagre únic, obtingut a partir d'un procés d'elaboració genuí de Nadal amb una criança de més de quinze anys. L'extraordinària dolçor del raïm macabeu de verema tardana de collita pròpia permet obtenir un vinagre natural amb prop de 200 grams de sucre per litre.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C1C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665e8da5-d7a8-4470-8afc-35dd97bbc7e3.png"/>
          <p:cNvPicPr>
            <a:picLocks noChangeAspect="1"/>
          </p:cNvPicPr>
          <p:nvPr/>
        </p:nvPicPr>
        <p:blipFill>
          <a:blip r:embed="rId2"/>
          <a:stretch>
            <a:fillRect/>
          </a:stretch>
        </p:blipFill>
        <p:spPr>
          <a:xfrm>
            <a:off x="6705432" y="0"/>
            <a:ext cx="12195448" cy="6858000"/>
          </a:xfrm>
          <a:prstGeom prst="rect">
            <a:avLst/>
          </a:prstGeom>
        </p:spPr>
      </p:pic>
      <p:sp>
        <p:nvSpPr>
          <p:cNvPr id="4" name="TextBox 3"/>
          <p:cNvSpPr txBox="1"/>
          <p:nvPr/>
        </p:nvSpPr>
        <p:spPr>
          <a:xfrm>
            <a:off x="822960" y="731520"/>
            <a:ext cx="5669280" cy="1554480"/>
          </a:xfrm>
          <a:prstGeom prst="rect">
            <a:avLst/>
          </a:prstGeom>
          <a:noFill/>
        </p:spPr>
        <p:txBody>
          <a:bodyPr wrap="square" anchor="t" lIns="0" rIns="0" tIns="0" bIns="0">
            <a:spAutoFit/>
          </a:bodyPr>
          <a:lstStyle/>
          <a:p>
            <a:pPr algn="l">
              <a:spcAft>
                <a:spcPts val="1200"/>
              </a:spcAft>
            </a:pPr>
            <a:r>
              <a:rPr sz="1100" b="1" i="0" spc="550">
                <a:solidFill>
                  <a:srgbClr val="C4906E"/>
                </a:solidFill>
                <a:latin typeface="Montserrat"/>
              </a:rPr>
              <a:t>CONTEXT DE MERCAT</a:t>
            </a:r>
          </a:p>
          <a:p>
            <a:pPr algn="l">
              <a:lnSpc>
                <a:spcPct val="105000"/>
              </a:lnSpc>
            </a:pPr>
            <a:r>
              <a:rPr sz="4000" b="0" i="0">
                <a:solidFill>
                  <a:srgbClr val="FAFAF7"/>
                </a:solidFill>
                <a:latin typeface="Cormorant Garamond"/>
              </a:rPr>
              <a:t>El vinagre premium és un mercat en expansió.</a:t>
            </a:r>
          </a:p>
        </p:txBody>
      </p:sp>
      <p:sp>
        <p:nvSpPr>
          <p:cNvPr id="5" name="TextBox 4"/>
          <p:cNvSpPr txBox="1"/>
          <p:nvPr/>
        </p:nvSpPr>
        <p:spPr>
          <a:xfrm>
            <a:off x="822960" y="3017520"/>
            <a:ext cx="1371600" cy="914400"/>
          </a:xfrm>
          <a:prstGeom prst="rect">
            <a:avLst/>
          </a:prstGeom>
          <a:noFill/>
        </p:spPr>
        <p:txBody>
          <a:bodyPr wrap="square" anchor="t" lIns="0" rIns="0" tIns="0" bIns="0">
            <a:spAutoFit/>
          </a:bodyPr>
          <a:lstStyle/>
          <a:p>
            <a:pPr algn="l"/>
            <a:r>
              <a:rPr sz="3600" b="0" i="0">
                <a:solidFill>
                  <a:srgbClr val="8B5A3C"/>
                </a:solidFill>
                <a:latin typeface="Cormorant Garamond"/>
              </a:rPr>
              <a:t>+12%</a:t>
            </a:r>
          </a:p>
        </p:txBody>
      </p:sp>
      <p:sp>
        <p:nvSpPr>
          <p:cNvPr id="6" name="TextBox 5"/>
          <p:cNvSpPr txBox="1"/>
          <p:nvPr/>
        </p:nvSpPr>
        <p:spPr>
          <a:xfrm>
            <a:off x="2286000" y="3017520"/>
            <a:ext cx="4114800" cy="1097280"/>
          </a:xfrm>
          <a:prstGeom prst="rect">
            <a:avLst/>
          </a:prstGeom>
          <a:noFill/>
        </p:spPr>
        <p:txBody>
          <a:bodyPr wrap="square" anchor="t" lIns="0" rIns="0" tIns="0" bIns="0">
            <a:spAutoFit/>
          </a:bodyPr>
          <a:lstStyle/>
          <a:p>
            <a:pPr algn="l">
              <a:spcAft>
                <a:spcPts val="400"/>
              </a:spcAft>
            </a:pPr>
            <a:r>
              <a:rPr sz="900" b="1" i="0" spc="300">
                <a:solidFill>
                  <a:srgbClr val="9A9A94"/>
                </a:solidFill>
                <a:latin typeface="Montserrat"/>
              </a:rPr>
              <a:t>CREIXEMENT ANUAL</a:t>
            </a:r>
          </a:p>
          <a:p>
            <a:pPr algn="l">
              <a:lnSpc>
                <a:spcPct val="140000"/>
              </a:lnSpc>
            </a:pPr>
            <a:r>
              <a:rPr sz="1400" b="0" i="0">
                <a:solidFill>
                  <a:srgbClr val="B5B5AE"/>
                </a:solidFill>
                <a:latin typeface="Cormorant Garamond"/>
              </a:rPr>
              <a:t>El segment premium creix a doble dígit a Europa, impulsat per la cuina d'autor i el retail gourmet.</a:t>
            </a:r>
          </a:p>
        </p:txBody>
      </p:sp>
      <p:sp>
        <p:nvSpPr>
          <p:cNvPr id="7" name="TextBox 6"/>
          <p:cNvSpPr txBox="1"/>
          <p:nvPr/>
        </p:nvSpPr>
        <p:spPr>
          <a:xfrm>
            <a:off x="822960" y="4160520"/>
            <a:ext cx="1371600" cy="914400"/>
          </a:xfrm>
          <a:prstGeom prst="rect">
            <a:avLst/>
          </a:prstGeom>
          <a:noFill/>
        </p:spPr>
        <p:txBody>
          <a:bodyPr wrap="square" anchor="t" lIns="0" rIns="0" tIns="0" bIns="0">
            <a:spAutoFit/>
          </a:bodyPr>
          <a:lstStyle/>
          <a:p>
            <a:pPr algn="l"/>
            <a:r>
              <a:rPr sz="3600" b="0" i="0">
                <a:solidFill>
                  <a:srgbClr val="8B5A3C"/>
                </a:solidFill>
                <a:latin typeface="Cormorant Garamond"/>
              </a:rPr>
              <a:t>15 a.</a:t>
            </a:r>
          </a:p>
        </p:txBody>
      </p:sp>
      <p:sp>
        <p:nvSpPr>
          <p:cNvPr id="8" name="TextBox 7"/>
          <p:cNvSpPr txBox="1"/>
          <p:nvPr/>
        </p:nvSpPr>
        <p:spPr>
          <a:xfrm>
            <a:off x="2286000" y="4160520"/>
            <a:ext cx="4114800" cy="1097280"/>
          </a:xfrm>
          <a:prstGeom prst="rect">
            <a:avLst/>
          </a:prstGeom>
          <a:noFill/>
        </p:spPr>
        <p:txBody>
          <a:bodyPr wrap="square" anchor="t" lIns="0" rIns="0" tIns="0" bIns="0">
            <a:spAutoFit/>
          </a:bodyPr>
          <a:lstStyle/>
          <a:p>
            <a:pPr algn="l">
              <a:spcAft>
                <a:spcPts val="400"/>
              </a:spcAft>
            </a:pPr>
            <a:r>
              <a:rPr sz="900" b="1" i="0" spc="300">
                <a:solidFill>
                  <a:srgbClr val="9A9A94"/>
                </a:solidFill>
                <a:latin typeface="Montserrat"/>
              </a:rPr>
              <a:t>DIFERENCIAL CLAU</a:t>
            </a:r>
          </a:p>
          <a:p>
            <a:pPr algn="l">
              <a:lnSpc>
                <a:spcPct val="140000"/>
              </a:lnSpc>
            </a:pPr>
            <a:r>
              <a:rPr sz="1400" b="0" i="0">
                <a:solidFill>
                  <a:srgbClr val="B5B5AE"/>
                </a:solidFill>
                <a:latin typeface="Cormorant Garamond"/>
              </a:rPr>
              <a:t>La criança en soleres de 15 anys és el cluster estratègic de màxima valoració al canal HORECA i delicatessen.</a:t>
            </a:r>
          </a:p>
        </p:txBody>
      </p:sp>
      <p:sp>
        <p:nvSpPr>
          <p:cNvPr id="9" name="TextBox 8"/>
          <p:cNvSpPr txBox="1"/>
          <p:nvPr/>
        </p:nvSpPr>
        <p:spPr>
          <a:xfrm>
            <a:off x="822960" y="5303520"/>
            <a:ext cx="1371600" cy="914400"/>
          </a:xfrm>
          <a:prstGeom prst="rect">
            <a:avLst/>
          </a:prstGeom>
          <a:noFill/>
        </p:spPr>
        <p:txBody>
          <a:bodyPr wrap="square" anchor="t" lIns="0" rIns="0" tIns="0" bIns="0">
            <a:spAutoFit/>
          </a:bodyPr>
          <a:lstStyle/>
          <a:p>
            <a:pPr algn="l"/>
            <a:r>
              <a:rPr sz="2200" b="0" i="0">
                <a:solidFill>
                  <a:srgbClr val="8B5A3C"/>
                </a:solidFill>
                <a:latin typeface="Cormorant Garamond"/>
              </a:rPr>
              <a:t>Itàlia</a:t>
            </a:r>
          </a:p>
        </p:txBody>
      </p:sp>
      <p:sp>
        <p:nvSpPr>
          <p:cNvPr id="10" name="TextBox 9"/>
          <p:cNvSpPr txBox="1"/>
          <p:nvPr/>
        </p:nvSpPr>
        <p:spPr>
          <a:xfrm>
            <a:off x="2286000" y="5303520"/>
            <a:ext cx="4114800" cy="1097280"/>
          </a:xfrm>
          <a:prstGeom prst="rect">
            <a:avLst/>
          </a:prstGeom>
          <a:noFill/>
        </p:spPr>
        <p:txBody>
          <a:bodyPr wrap="square" anchor="t" lIns="0" rIns="0" tIns="0" bIns="0">
            <a:spAutoFit/>
          </a:bodyPr>
          <a:lstStyle/>
          <a:p>
            <a:pPr algn="l">
              <a:spcAft>
                <a:spcPts val="400"/>
              </a:spcAft>
            </a:pPr>
            <a:r>
              <a:rPr sz="900" b="1" i="0" spc="300">
                <a:solidFill>
                  <a:srgbClr val="9A9A94"/>
                </a:solidFill>
                <a:latin typeface="Montserrat"/>
              </a:rPr>
              <a:t>MERCAT DE REFERÈNCIA</a:t>
            </a:r>
          </a:p>
          <a:p>
            <a:pPr algn="l">
              <a:lnSpc>
                <a:spcPct val="140000"/>
              </a:lnSpc>
            </a:pPr>
            <a:r>
              <a:rPr sz="1400" b="0" i="0">
                <a:solidFill>
                  <a:srgbClr val="B5B5AE"/>
                </a:solidFill>
                <a:latin typeface="Cormorant Garamond"/>
              </a:rPr>
              <a:t>El balsàmic italià domina el segment de luxe. Gap clar per a un vinagre espanyol amb identitat de vi de guarda.</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502920"/>
            <a:ext cx="10698480" cy="1188720"/>
          </a:xfrm>
          <a:prstGeom prst="rect">
            <a:avLst/>
          </a:prstGeom>
          <a:noFill/>
        </p:spPr>
        <p:txBody>
          <a:bodyPr wrap="square" anchor="t" lIns="0" rIns="0" tIns="0" bIns="0">
            <a:spAutoFit/>
          </a:bodyPr>
          <a:lstStyle/>
          <a:p>
            <a:pPr algn="l">
              <a:spcAft>
                <a:spcPts val="600"/>
              </a:spcAft>
            </a:pPr>
            <a:r>
              <a:rPr sz="1100" b="1" i="0" spc="550">
                <a:solidFill>
                  <a:srgbClr val="8B5A3C"/>
                </a:solidFill>
                <a:latin typeface="Montserrat"/>
              </a:rPr>
              <a:t>BENCHMARK · ESPANYA</a:t>
            </a:r>
          </a:p>
          <a:p>
            <a:pPr algn="l">
              <a:spcAft>
                <a:spcPts val="200"/>
              </a:spcAft>
            </a:pPr>
            <a:r>
              <a:rPr sz="3400" b="0" i="0">
                <a:solidFill>
                  <a:srgbClr val="1C1C1A"/>
                </a:solidFill>
                <a:latin typeface="Cormorant Garamond"/>
              </a:rPr>
              <a:t>Competència nacional</a:t>
            </a:r>
          </a:p>
          <a:p>
            <a:pPr algn="l"/>
            <a:r>
              <a:rPr sz="1100" b="1" i="0" spc="350">
                <a:solidFill>
                  <a:srgbClr val="8B5A3C"/>
                </a:solidFill>
                <a:latin typeface="Montserrat"/>
              </a:rPr>
              <a:t>VINAGRES DE QUALITAT · MERCAT ESPANYOL</a:t>
            </a:r>
          </a:p>
        </p:txBody>
      </p:sp>
      <p:graphicFrame>
        <p:nvGraphicFramePr>
          <p:cNvPr id="4" name="Table 3"/>
          <p:cNvGraphicFramePr>
            <a:graphicFrameLocks noGrp="1"/>
          </p:cNvGraphicFramePr>
          <p:nvPr/>
        </p:nvGraphicFramePr>
        <p:xfrm>
          <a:off x="952347" y="1828800"/>
          <a:ext cx="10287000" cy="4901184"/>
        </p:xfrm>
        <a:graphic>
          <a:graphicData uri="http://schemas.openxmlformats.org/drawingml/2006/table">
            <a:tbl>
              <a:tblPr firstRow="0" bandRow="0">
                <a:tableStyleId>{2D5ABB26-0587-4C30-8999-92F81FD0307C}</a:tableStyleId>
              </a:tblPr>
              <a:tblGrid>
                <a:gridCol w="1645920"/>
                <a:gridCol w="822960"/>
                <a:gridCol w="2148840"/>
                <a:gridCol w="1051560"/>
                <a:gridCol w="868680"/>
                <a:gridCol w="1691640"/>
                <a:gridCol w="2057400"/>
              </a:tblGrid>
              <a:tr h="384048">
                <a:tc>
                  <a:txBody>
                    <a:bodyPr wrap="square"/>
                    <a:lstStyle/>
                    <a:p>
                      <a:r>
                        <a:rPr sz="800" b="1" i="0" spc="200">
                          <a:solidFill>
                            <a:srgbClr val="8B5A3C"/>
                          </a:solidFill>
                          <a:latin typeface="Montserrat"/>
                        </a:rPr>
                        <a:t>PAÍS / REGIÓ</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FORMAT</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ESTIL DE VINAGRE</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CRIANÇA / ANYADA</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PVP</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MARCA</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CANAL</a:t>
                      </a:r>
                    </a:p>
                  </a:txBody>
                  <a:tcPr marL="54864" marR="36576" marT="45720" marB="45720" anchor="ctr">
                    <a:solidFill>
                      <a:srgbClr val="FAFAF7"/>
                    </a:solidFill>
                    <a:lnB w="12700" cap="flat">
                      <a:solidFill>
                        <a:srgbClr val="8B5A3C"/>
                      </a:solidFill>
                    </a:lnB>
                  </a:tcPr>
                </a:tc>
              </a:tr>
              <a:tr h="347472">
                <a:tc>
                  <a:txBody>
                    <a:bodyPr wrap="square"/>
                    <a:lstStyle/>
                    <a:p>
                      <a:r>
                        <a:rPr sz="1100" b="1" i="0">
                          <a:solidFill>
                            <a:srgbClr val="1C1C1A"/>
                          </a:solidFill>
                          <a:latin typeface="Montserrat"/>
                        </a:rPr>
                        <a:t>Espanya · Jerez DO</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500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PX · Vinagre en Rama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Solera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26–32 €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Ximénez-Spínola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Ultra-premium · Gourmet</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Penedès</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Verema Tardana Macabeu</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+15 anys</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20–25 €</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Nadal ★</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Gourmet · HORECA</a:t>
                      </a:r>
                    </a:p>
                  </a:txBody>
                  <a:tcPr marL="54864" marR="36576" marT="27432" marB="27432" anchor="ctr">
                    <a:solidFill>
                      <a:srgbClr val="F5F0E8"/>
                    </a:solidFill>
                    <a:lnB w="9525" cap="flat">
                      <a:solidFill>
                        <a:srgbClr val="E8E4DC"/>
                      </a:solidFill>
                    </a:lnB>
                  </a:tcPr>
                </a:tc>
              </a:tr>
              <a:tr h="347472">
                <a:tc>
                  <a:txBody>
                    <a:bodyPr wrap="square"/>
                    <a:lstStyle/>
                    <a:p>
                      <a:r>
                        <a:rPr sz="1100" b="1" i="0">
                          <a:solidFill>
                            <a:srgbClr val="1C1C1A"/>
                          </a:solidFill>
                          <a:latin typeface="Montserrat"/>
                        </a:rPr>
                        <a:t>Espanya · Jerez DO</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375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Cardenal Mendoza Vinagre</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+12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18–24 €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Romate</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Importació</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Jerez DO</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Jerez PX Reserva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Solera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18–22 €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Fernando de Castilla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Exportació</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Jerez DO</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375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Jerez Reserva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+10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15–22 €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Valdespino</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HORECA</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Tarragona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Chardonnay / Cabernet 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5–8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12–18 €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Fórum</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Exportació</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Jerez DO</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Tío Pepe Reserva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5–10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10–16 €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González Byass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Retail · HORECA</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Garrotxa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Vi Merlot</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5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12–15 €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L'Oliveda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Ecobotigues</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Còrdova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Balsàmic al PX</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5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12–13 €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Toro Albalá</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Retail</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Jaén</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Balsàmic Chardonnay</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Reducc.</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12 €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Castillo de Canena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Club Gourmet</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Extremadura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Crianza de Vino</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3–5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8–12 €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La Chinata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Retail · Exportació</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Penedès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375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Vinagre de Cava Sec</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Roure</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8–12 €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Agustí Torelló Mata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Cava</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Extremadura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Vino Tinto</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3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10–11 €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Marqués de Valdueza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Gourmet · Delicatessen</a:t>
                      </a:r>
                    </a:p>
                  </a:txBody>
                  <a:tcPr marL="54864" marR="36576" marT="27432" marB="27432" anchor="ctr">
                    <a:solidFill>
                      <a:srgbClr val="FAFAF7"/>
                    </a:solidFill>
                    <a:lnB w="9525" cap="flat">
                      <a:solidFill>
                        <a:srgbClr val="E8E4DC"/>
                      </a:solidFill>
                    </a:lnB>
                  </a:tcPr>
                </a:tc>
              </a:tr>
            </a:tbl>
          </a:graphicData>
        </a:graphic>
      </p:graphicFrame>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502920"/>
            <a:ext cx="10698480" cy="1188720"/>
          </a:xfrm>
          <a:prstGeom prst="rect">
            <a:avLst/>
          </a:prstGeom>
          <a:noFill/>
        </p:spPr>
        <p:txBody>
          <a:bodyPr wrap="square" anchor="t" lIns="0" rIns="0" tIns="0" bIns="0">
            <a:spAutoFit/>
          </a:bodyPr>
          <a:lstStyle/>
          <a:p>
            <a:pPr algn="l">
              <a:spcAft>
                <a:spcPts val="600"/>
              </a:spcAft>
            </a:pPr>
            <a:r>
              <a:rPr sz="1100" b="1" i="0" spc="450">
                <a:solidFill>
                  <a:srgbClr val="8B5A3C"/>
                </a:solidFill>
                <a:latin typeface="Montserrat"/>
              </a:rPr>
              <a:t>BENCHMARK · INTERNACIONAL · FOCUS ITÀLIA</a:t>
            </a:r>
          </a:p>
          <a:p>
            <a:pPr algn="l">
              <a:spcAft>
                <a:spcPts val="200"/>
              </a:spcAft>
            </a:pPr>
            <a:r>
              <a:rPr sz="3400" b="0" i="0">
                <a:solidFill>
                  <a:srgbClr val="1C1C1A"/>
                </a:solidFill>
                <a:latin typeface="Cormorant Garamond"/>
              </a:rPr>
              <a:t>Referents globals</a:t>
            </a:r>
          </a:p>
          <a:p>
            <a:pPr algn="l"/>
            <a:r>
              <a:rPr sz="1100" b="1" i="0" spc="350">
                <a:solidFill>
                  <a:srgbClr val="8B5A3C"/>
                </a:solidFill>
                <a:latin typeface="Montserrat"/>
              </a:rPr>
              <a:t>BALSÀMICS I VINAGRES PREMIUM · MERCAT EUROPEU</a:t>
            </a:r>
          </a:p>
        </p:txBody>
      </p:sp>
      <p:graphicFrame>
        <p:nvGraphicFramePr>
          <p:cNvPr id="4" name="Table 3"/>
          <p:cNvGraphicFramePr>
            <a:graphicFrameLocks noGrp="1"/>
          </p:cNvGraphicFramePr>
          <p:nvPr/>
        </p:nvGraphicFramePr>
        <p:xfrm>
          <a:off x="678027" y="1828800"/>
          <a:ext cx="10835640" cy="2816352"/>
        </p:xfrm>
        <a:graphic>
          <a:graphicData uri="http://schemas.openxmlformats.org/drawingml/2006/table">
            <a:tbl>
              <a:tblPr firstRow="0" bandRow="0">
                <a:tableStyleId>{2D5ABB26-0587-4C30-8999-92F81FD0307C}</a:tableStyleId>
              </a:tblPr>
              <a:tblGrid>
                <a:gridCol w="1600200"/>
                <a:gridCol w="914400"/>
                <a:gridCol w="2240280"/>
                <a:gridCol w="1143000"/>
                <a:gridCol w="960120"/>
                <a:gridCol w="1737360"/>
                <a:gridCol w="2240280"/>
              </a:tblGrid>
              <a:tr h="384048">
                <a:tc>
                  <a:txBody>
                    <a:bodyPr wrap="square"/>
                    <a:lstStyle/>
                    <a:p>
                      <a:r>
                        <a:rPr sz="800" b="1" i="0" spc="200">
                          <a:solidFill>
                            <a:srgbClr val="8B5A3C"/>
                          </a:solidFill>
                          <a:latin typeface="Montserrat"/>
                        </a:rPr>
                        <a:t>PAÍS</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FORMAT</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ESTIL DE VINAGRE</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CRIANÇA / ANYADA</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PVP</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MARCA</a:t>
                      </a:r>
                    </a:p>
                  </a:txBody>
                  <a:tcPr marL="54864" marR="36576" marT="45720" marB="45720" anchor="ctr">
                    <a:solidFill>
                      <a:srgbClr val="FAFAF7"/>
                    </a:solidFill>
                    <a:lnB w="12700" cap="flat">
                      <a:solidFill>
                        <a:srgbClr val="8B5A3C"/>
                      </a:solidFill>
                    </a:lnB>
                  </a:tcPr>
                </a:tc>
                <a:tc>
                  <a:txBody>
                    <a:bodyPr wrap="square"/>
                    <a:lstStyle/>
                    <a:p>
                      <a:r>
                        <a:rPr sz="800" b="1" i="0" spc="200">
                          <a:solidFill>
                            <a:srgbClr val="8B5A3C"/>
                          </a:solidFill>
                          <a:latin typeface="Montserrat"/>
                        </a:rPr>
                        <a:t>POSICIONAMENT</a:t>
                      </a:r>
                    </a:p>
                  </a:txBody>
                  <a:tcPr marL="54864" marR="36576" marT="45720" marB="45720" anchor="ctr">
                    <a:solidFill>
                      <a:srgbClr val="FAFAF7"/>
                    </a:solidFill>
                    <a:lnB w="12700" cap="flat">
                      <a:solidFill>
                        <a:srgbClr val="8B5A3C"/>
                      </a:solidFill>
                    </a:lnB>
                  </a:tcPr>
                </a:tc>
              </a:tr>
              <a:tr h="347472">
                <a:tc>
                  <a:txBody>
                    <a:bodyPr wrap="square"/>
                    <a:lstStyle/>
                    <a:p>
                      <a:r>
                        <a:rPr sz="1100" b="1" i="0">
                          <a:solidFill>
                            <a:srgbClr val="1C1C1A"/>
                          </a:solidFill>
                          <a:latin typeface="Montserrat"/>
                        </a:rPr>
                        <a:t>Itàlia · Modena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100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Saporoso Balsamic</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+18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60–140 €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Malpighi</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Ultra-premium · Col·lecció</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Itàlia · Modena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100–250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Balsamic Riserva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10–25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30–120 €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Acetaia Leonardi</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Premium · Regal gourmet</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Itàlia · Modena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100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Balsàmic Tradizionale DOP</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+15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45–90 €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Acetaia Giusti</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Luxe · Gourmet global</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Itàlia · Reggio Emilia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Artigianale Balsamic</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12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35–55 €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Villa Manodori</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Chef · Alta cuina</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Regne Unit</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Aged Balsamic of Modena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10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18–28 €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Belazu</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Premium retail · UK</a:t>
                      </a:r>
                    </a:p>
                  </a:txBody>
                  <a:tcPr marL="54864" marR="36576" marT="27432" marB="27432" anchor="ctr">
                    <a:solidFill>
                      <a:srgbClr val="FAFAF7"/>
                    </a:solidFill>
                    <a:lnB w="9525" cap="flat">
                      <a:solidFill>
                        <a:srgbClr val="E8E4DC"/>
                      </a:solidFill>
                    </a:lnB>
                  </a:tcPr>
                </a:tc>
              </a:tr>
              <a:tr h="347472">
                <a:tc>
                  <a:txBody>
                    <a:bodyPr wrap="square"/>
                    <a:lstStyle/>
                    <a:p>
                      <a:r>
                        <a:rPr sz="1100" b="1" i="0">
                          <a:solidFill>
                            <a:srgbClr val="1C1C1A"/>
                          </a:solidFill>
                          <a:latin typeface="Montserrat"/>
                        </a:rPr>
                        <a:t>Espanya · Penedès</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Verema Tardana 15 anys</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+15 anys</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20–25 €</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Nadal ★ Gap</a:t>
                      </a:r>
                    </a:p>
                  </a:txBody>
                  <a:tcPr marL="54864" marR="36576" marT="27432" marB="27432" anchor="ctr">
                    <a:solidFill>
                      <a:srgbClr val="F5F0E8"/>
                    </a:solidFill>
                    <a:lnB w="9525" cap="flat">
                      <a:solidFill>
                        <a:srgbClr val="E8E4DC"/>
                      </a:solidFill>
                    </a:lnB>
                  </a:tcPr>
                </a:tc>
                <a:tc>
                  <a:txBody>
                    <a:bodyPr wrap="square"/>
                    <a:lstStyle/>
                    <a:p>
                      <a:r>
                        <a:rPr sz="1100" b="0" i="0">
                          <a:solidFill>
                            <a:srgbClr val="1C1C1A"/>
                          </a:solidFill>
                          <a:latin typeface="Cormorant Garamond"/>
                        </a:rPr>
                        <a:t>Premium accessible · origen únic</a:t>
                      </a:r>
                    </a:p>
                  </a:txBody>
                  <a:tcPr marL="54864" marR="36576" marT="27432" marB="27432" anchor="ctr">
                    <a:solidFill>
                      <a:srgbClr val="F5F0E8"/>
                    </a:solidFill>
                    <a:lnB w="9525" cap="flat">
                      <a:solidFill>
                        <a:srgbClr val="E8E4DC"/>
                      </a:solidFill>
                    </a:lnB>
                  </a:tcPr>
                </a:tc>
              </a:tr>
              <a:tr h="347472">
                <a:tc>
                  <a:txBody>
                    <a:bodyPr wrap="square"/>
                    <a:lstStyle/>
                    <a:p>
                      <a:r>
                        <a:rPr sz="1100" b="1" i="0">
                          <a:solidFill>
                            <a:srgbClr val="1C1C1A"/>
                          </a:solidFill>
                          <a:latin typeface="Montserrat"/>
                        </a:rPr>
                        <a:t>Alemanya</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250 ml</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Premium Balsamic</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3–5 anys</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6–10 €</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Kühne</a:t>
                      </a:r>
                    </a:p>
                  </a:txBody>
                  <a:tcPr marL="54864" marR="36576" marT="27432" marB="27432" anchor="ctr">
                    <a:solidFill>
                      <a:srgbClr val="FAFAF7"/>
                    </a:solidFill>
                    <a:lnB w="9525" cap="flat">
                      <a:solidFill>
                        <a:srgbClr val="E8E4DC"/>
                      </a:solidFill>
                    </a:lnB>
                  </a:tcPr>
                </a:tc>
                <a:tc>
                  <a:txBody>
                    <a:bodyPr wrap="square"/>
                    <a:lstStyle/>
                    <a:p>
                      <a:r>
                        <a:rPr sz="1100" b="0" i="0">
                          <a:solidFill>
                            <a:srgbClr val="1C1C1A"/>
                          </a:solidFill>
                          <a:latin typeface="Cormorant Garamond"/>
                        </a:rPr>
                        <a:t>Retail massiu</a:t>
                      </a:r>
                    </a:p>
                  </a:txBody>
                  <a:tcPr marL="54864" marR="36576" marT="27432" marB="27432" anchor="ctr">
                    <a:solidFill>
                      <a:srgbClr val="FAFAF7"/>
                    </a:solidFill>
                    <a:lnB w="9525" cap="flat">
                      <a:solidFill>
                        <a:srgbClr val="E8E4DC"/>
                      </a:solidFill>
                    </a:lnB>
                  </a:tcPr>
                </a:tc>
              </a:tr>
            </a:tbl>
          </a:graphicData>
        </a:graphic>
      </p:graphicFrame>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AFA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3.png"/>
          <p:cNvPicPr>
            <a:picLocks noChangeAspect="1"/>
          </p:cNvPicPr>
          <p:nvPr/>
        </p:nvPicPr>
        <p:blipFill>
          <a:blip r:embed="rId2"/>
          <a:stretch>
            <a:fillRect/>
          </a:stretch>
        </p:blipFill>
        <p:spPr>
          <a:xfrm>
            <a:off x="0" y="0"/>
            <a:ext cx="4632844" cy="6858000"/>
          </a:xfrm>
          <a:prstGeom prst="rect">
            <a:avLst/>
          </a:prstGeom>
        </p:spPr>
      </p:pic>
      <p:sp>
        <p:nvSpPr>
          <p:cNvPr id="4" name="Rectangle 3"/>
          <p:cNvSpPr/>
          <p:nvPr/>
        </p:nvSpPr>
        <p:spPr>
          <a:xfrm>
            <a:off x="0" y="0"/>
            <a:ext cx="4632844" cy="6858000"/>
          </a:xfrm>
          <a:prstGeom prst="rect">
            <a:avLst/>
          </a:prstGeom>
          <a:solidFill>
            <a:srgbClr val="1C1C1A">
              <a:alpha val="5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1371600"/>
            <a:ext cx="3657600" cy="4114800"/>
          </a:xfrm>
          <a:prstGeom prst="rect">
            <a:avLst/>
          </a:prstGeom>
          <a:noFill/>
        </p:spPr>
        <p:txBody>
          <a:bodyPr wrap="square" anchor="ctr" lIns="0" rIns="0" tIns="0" bIns="0">
            <a:spAutoFit/>
          </a:bodyPr>
          <a:lstStyle/>
          <a:p>
            <a:pPr algn="l">
              <a:spcAft>
                <a:spcPts val="1400"/>
              </a:spcAft>
            </a:pPr>
            <a:r>
              <a:rPr sz="1100" b="1" i="0" spc="450">
                <a:solidFill>
                  <a:srgbClr val="C4906E"/>
                </a:solidFill>
                <a:latin typeface="Montserrat"/>
              </a:rPr>
              <a:t>CANALS DE DISTRIBUCIÓ</a:t>
            </a:r>
          </a:p>
          <a:p>
            <a:pPr algn="l">
              <a:lnSpc>
                <a:spcPct val="105000"/>
              </a:lnSpc>
              <a:spcAft>
                <a:spcPts val="1800"/>
              </a:spcAft>
            </a:pPr>
            <a:r>
              <a:rPr sz="3400" b="0" i="0">
                <a:solidFill>
                  <a:srgbClr val="FAFAF7"/>
                </a:solidFill>
                <a:latin typeface="Cormorant Garamond"/>
              </a:rPr>
              <a:t>Retail gourmet prioritari</a:t>
            </a:r>
          </a:p>
          <a:p>
            <a:pPr algn="l">
              <a:lnSpc>
                <a:spcPct val="160000"/>
              </a:lnSpc>
            </a:pPr>
            <a:r>
              <a:rPr sz="1500" b="0" i="0">
                <a:solidFill>
                  <a:srgbClr val="C9C9C2"/>
                </a:solidFill>
                <a:latin typeface="Cormorant Garamond"/>
              </a:rPr>
              <a:t>Botigues especialitzades que actuen com a distribuïdors B2B i punts de venda B2C. Canal d'entrada òptim per a un posicionament premium.</a:t>
            </a:r>
          </a:p>
        </p:txBody>
      </p:sp>
      <p:sp>
        <p:nvSpPr>
          <p:cNvPr id="6" name="TextBox 5"/>
          <p:cNvSpPr txBox="1"/>
          <p:nvPr/>
        </p:nvSpPr>
        <p:spPr>
          <a:xfrm>
            <a:off x="5135764" y="640080"/>
            <a:ext cx="6126480" cy="457200"/>
          </a:xfrm>
          <a:prstGeom prst="rect">
            <a:avLst/>
          </a:prstGeom>
          <a:noFill/>
        </p:spPr>
        <p:txBody>
          <a:bodyPr wrap="square" anchor="t" lIns="0" rIns="0" tIns="0" bIns="0">
            <a:spAutoFit/>
          </a:bodyPr>
          <a:lstStyle/>
          <a:p>
            <a:pPr algn="l"/>
            <a:r>
              <a:rPr sz="1100" b="1" i="0" spc="450">
                <a:solidFill>
                  <a:srgbClr val="8B5A3C"/>
                </a:solidFill>
                <a:latin typeface="Montserrat"/>
              </a:rPr>
              <a:t>BOTIGUES GOURMET PRIORITÀRIES</a:t>
            </a:r>
          </a:p>
        </p:txBody>
      </p:sp>
      <p:sp>
        <p:nvSpPr>
          <p:cNvPr id="7" name="Rectangle 6"/>
          <p:cNvSpPr/>
          <p:nvPr/>
        </p:nvSpPr>
        <p:spPr>
          <a:xfrm>
            <a:off x="5135764" y="1325880"/>
            <a:ext cx="2880360" cy="96012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109728"/>
          <a:lstStyle/>
          <a:p>
            <a:pPr algn="ctr"/>
            <a:r>
              <a:rPr sz="1300" b="1" i="0" spc="60">
                <a:solidFill>
                  <a:srgbClr val="1C1C1A"/>
                </a:solidFill>
                <a:latin typeface="Montserrat"/>
              </a:rPr>
              <a:t>COLMADO QUILEZ</a:t>
            </a:r>
          </a:p>
          <a:p>
            <a:pPr>
              <a:spcBef>
                <a:spcPts val="300"/>
              </a:spcBef>
            </a:pPr>
            <a:r>
              <a:rPr sz="1000" b="0" i="0" spc="120">
                <a:solidFill>
                  <a:srgbClr val="6B6B65"/>
                </a:solidFill>
                <a:latin typeface="Montserrat"/>
              </a:rPr>
              <a:t>BARCELONA · DELICATESSEN REFERENT</a:t>
            </a:r>
          </a:p>
        </p:txBody>
      </p:sp>
      <p:sp>
        <p:nvSpPr>
          <p:cNvPr id="8" name="Rectangle 7"/>
          <p:cNvSpPr/>
          <p:nvPr/>
        </p:nvSpPr>
        <p:spPr>
          <a:xfrm>
            <a:off x="8199004" y="1325880"/>
            <a:ext cx="2880360" cy="96012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109728"/>
          <a:lstStyle/>
          <a:p>
            <a:pPr algn="ctr"/>
            <a:r>
              <a:rPr sz="1300" b="1" i="0" spc="60">
                <a:solidFill>
                  <a:srgbClr val="1C1C1A"/>
                </a:solidFill>
                <a:latin typeface="Montserrat"/>
              </a:rPr>
              <a:t>SEMON</a:t>
            </a:r>
          </a:p>
          <a:p>
            <a:pPr>
              <a:spcBef>
                <a:spcPts val="300"/>
              </a:spcBef>
            </a:pPr>
            <a:r>
              <a:rPr sz="1000" b="0" i="0" spc="120">
                <a:solidFill>
                  <a:srgbClr val="6B6B65"/>
                </a:solidFill>
                <a:latin typeface="Montserrat"/>
              </a:rPr>
              <a:t>BARCELONA · GOURMET PREMIUM</a:t>
            </a:r>
          </a:p>
        </p:txBody>
      </p:sp>
      <p:sp>
        <p:nvSpPr>
          <p:cNvPr id="9" name="Rectangle 8"/>
          <p:cNvSpPr/>
          <p:nvPr/>
        </p:nvSpPr>
        <p:spPr>
          <a:xfrm>
            <a:off x="5135764" y="2450591"/>
            <a:ext cx="2880360" cy="96012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109728"/>
          <a:lstStyle/>
          <a:p>
            <a:pPr algn="ctr"/>
            <a:r>
              <a:rPr sz="1300" b="1" i="0" spc="60">
                <a:solidFill>
                  <a:srgbClr val="1C1C1A"/>
                </a:solidFill>
                <a:latin typeface="Montserrat"/>
              </a:rPr>
              <a:t>ASPIC</a:t>
            </a:r>
          </a:p>
          <a:p>
            <a:pPr>
              <a:spcBef>
                <a:spcPts val="300"/>
              </a:spcBef>
            </a:pPr>
            <a:r>
              <a:rPr sz="1000" b="0" i="0" spc="120">
                <a:solidFill>
                  <a:srgbClr val="6B6B65"/>
                </a:solidFill>
                <a:latin typeface="Montserrat"/>
              </a:rPr>
              <a:t>BARCELONA · CUINA I GASTRONOMIA</a:t>
            </a:r>
          </a:p>
        </p:txBody>
      </p:sp>
      <p:sp>
        <p:nvSpPr>
          <p:cNvPr id="10" name="Rectangle 9"/>
          <p:cNvSpPr/>
          <p:nvPr/>
        </p:nvSpPr>
        <p:spPr>
          <a:xfrm>
            <a:off x="8199004" y="2450591"/>
            <a:ext cx="2880360" cy="96012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109728"/>
          <a:lstStyle/>
          <a:p>
            <a:pPr algn="ctr"/>
            <a:r>
              <a:rPr sz="1300" b="1" i="0" spc="60">
                <a:solidFill>
                  <a:srgbClr val="1C1C1A"/>
                </a:solidFill>
                <a:latin typeface="Montserrat"/>
              </a:rPr>
              <a:t>MERÇÈ'S</a:t>
            </a:r>
          </a:p>
          <a:p>
            <a:pPr>
              <a:spcBef>
                <a:spcPts val="300"/>
              </a:spcBef>
            </a:pPr>
            <a:r>
              <a:rPr sz="1000" b="0" i="0" spc="120">
                <a:solidFill>
                  <a:srgbClr val="6B6B65"/>
                </a:solidFill>
                <a:latin typeface="Montserrat"/>
              </a:rPr>
              <a:t>BARCELONA · ESPECIALISTES VINAGRES</a:t>
            </a:r>
          </a:p>
        </p:txBody>
      </p:sp>
      <p:sp>
        <p:nvSpPr>
          <p:cNvPr id="11" name="Rectangle 10"/>
          <p:cNvSpPr/>
          <p:nvPr/>
        </p:nvSpPr>
        <p:spPr>
          <a:xfrm>
            <a:off x="5135764" y="3575304"/>
            <a:ext cx="2880360" cy="96012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109728"/>
          <a:lstStyle/>
          <a:p>
            <a:pPr algn="ctr"/>
            <a:r>
              <a:rPr sz="1300" b="1" i="0" spc="60">
                <a:solidFill>
                  <a:srgbClr val="1C1C1A"/>
                </a:solidFill>
                <a:latin typeface="Montserrat"/>
              </a:rPr>
              <a:t>CLUB GOURMET</a:t>
            </a:r>
          </a:p>
          <a:p>
            <a:pPr>
              <a:spcBef>
                <a:spcPts val="300"/>
              </a:spcBef>
            </a:pPr>
            <a:r>
              <a:rPr sz="1000" b="0" i="0" spc="120">
                <a:solidFill>
                  <a:srgbClr val="6B6B65"/>
                </a:solidFill>
                <a:latin typeface="Montserrat"/>
              </a:rPr>
              <a:t>EL CORTE INGLÉS · NACIONAL</a:t>
            </a:r>
          </a:p>
        </p:txBody>
      </p:sp>
      <p:sp>
        <p:nvSpPr>
          <p:cNvPr id="12" name="Rectangle 11"/>
          <p:cNvSpPr/>
          <p:nvPr/>
        </p:nvSpPr>
        <p:spPr>
          <a:xfrm>
            <a:off x="8199004" y="3575304"/>
            <a:ext cx="2880360" cy="96012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109728"/>
          <a:lstStyle/>
          <a:p>
            <a:pPr algn="ctr"/>
            <a:r>
              <a:rPr sz="1300" b="1" i="0" spc="60">
                <a:solidFill>
                  <a:srgbClr val="1C1C1A"/>
                </a:solidFill>
                <a:latin typeface="Montserrat"/>
              </a:rPr>
              <a:t>SÁNCHEZ ROMERO</a:t>
            </a:r>
          </a:p>
          <a:p>
            <a:pPr>
              <a:spcBef>
                <a:spcPts val="300"/>
              </a:spcBef>
            </a:pPr>
            <a:r>
              <a:rPr sz="1000" b="0" i="0" spc="120">
                <a:solidFill>
                  <a:srgbClr val="6B6B65"/>
                </a:solidFill>
                <a:latin typeface="Montserrat"/>
              </a:rPr>
              <a:t>MADRID · SUPERMERCATS PREMIUM</a:t>
            </a:r>
          </a:p>
        </p:txBody>
      </p:sp>
      <p:sp>
        <p:nvSpPr>
          <p:cNvPr id="13" name="Rectangle 12"/>
          <p:cNvSpPr/>
          <p:nvPr/>
        </p:nvSpPr>
        <p:spPr>
          <a:xfrm>
            <a:off x="5135764" y="4700016"/>
            <a:ext cx="2880360" cy="96012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109728"/>
          <a:lstStyle/>
          <a:p>
            <a:pPr algn="ctr"/>
            <a:r>
              <a:rPr sz="1300" b="1" i="0" spc="60">
                <a:solidFill>
                  <a:srgbClr val="1C1C1A"/>
                </a:solidFill>
                <a:latin typeface="Montserrat"/>
              </a:rPr>
              <a:t>VINS I LICORS GRAU</a:t>
            </a:r>
          </a:p>
          <a:p>
            <a:pPr>
              <a:spcBef>
                <a:spcPts val="300"/>
              </a:spcBef>
            </a:pPr>
            <a:r>
              <a:rPr sz="1000" b="0" i="0" spc="120">
                <a:solidFill>
                  <a:srgbClr val="6B6B65"/>
                </a:solidFill>
                <a:latin typeface="Montserrat"/>
              </a:rPr>
              <a:t>BARCELONA · DISTRIBUÏDOR + B2C</a:t>
            </a:r>
          </a:p>
        </p:txBody>
      </p:sp>
      <p:sp>
        <p:nvSpPr>
          <p:cNvPr id="14" name="Rectangle 13"/>
          <p:cNvSpPr/>
          <p:nvPr/>
        </p:nvSpPr>
        <p:spPr>
          <a:xfrm>
            <a:off x="8199004" y="4700016"/>
            <a:ext cx="2880360" cy="960120"/>
          </a:xfrm>
          <a:prstGeom prst="rect">
            <a:avLst/>
          </a:prstGeom>
          <a:noFill/>
          <a:ln w="9525">
            <a:solidFill>
              <a:srgbClr val="E8E4D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tIns="109728"/>
          <a:lstStyle/>
          <a:p>
            <a:pPr algn="ctr"/>
            <a:r>
              <a:rPr sz="1300" b="1" i="0" spc="60">
                <a:solidFill>
                  <a:srgbClr val="1C1C1A"/>
                </a:solidFill>
                <a:latin typeface="Montserrat"/>
              </a:rPr>
              <a:t>JANE</a:t>
            </a:r>
          </a:p>
          <a:p>
            <a:pPr>
              <a:spcBef>
                <a:spcPts val="300"/>
              </a:spcBef>
            </a:pPr>
            <a:r>
              <a:rPr sz="1000" b="0" i="0" spc="120">
                <a:solidFill>
                  <a:srgbClr val="6B6B65"/>
                </a:solidFill>
                <a:latin typeface="Montserrat"/>
              </a:rPr>
              <a:t>BARCELONA · GOURMET DISTRIBUÏDOR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3" name="Picture 2" descr="57baa930-32d0-48d5-ba71-5fec8d0f6170.png"/>
          <p:cNvPicPr>
            <a:picLocks noChangeAspect="1"/>
          </p:cNvPicPr>
          <p:nvPr/>
        </p:nvPicPr>
        <p:blipFill>
          <a:blip r:embed="rId2"/>
          <a:stretch>
            <a:fillRect/>
          </a:stretch>
        </p:blipFill>
        <p:spPr>
          <a:xfrm>
            <a:off x="0" y="0"/>
            <a:ext cx="12191695" cy="6858000"/>
          </a:xfrm>
          <a:prstGeom prst="rect">
            <a:avLst/>
          </a:prstGeom>
        </p:spPr>
      </p:pic>
      <p:sp>
        <p:nvSpPr>
          <p:cNvPr id="4" name="Rectangle 3"/>
          <p:cNvSpPr/>
          <p:nvPr/>
        </p:nvSpPr>
        <p:spPr>
          <a:xfrm>
            <a:off x="0" y="0"/>
            <a:ext cx="12191695" cy="6858000"/>
          </a:xfrm>
          <a:prstGeom prst="rect">
            <a:avLst/>
          </a:prstGeom>
          <a:solidFill>
            <a:srgbClr val="1C1C1A">
              <a:alpha val="8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 name="Rectangle 1"/>
          <p:cNvSpPr/>
          <p:nvPr/>
        </p:nvSpPr>
        <p:spPr>
          <a:xfrm>
            <a:off x="0" y="0"/>
            <a:ext cx="12191695" cy="6858000"/>
          </a:xfrm>
          <a:prstGeom prst="rect">
            <a:avLst/>
          </a:prstGeom>
          <a:solidFill>
            <a:srgbClr val="1C1C1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731520"/>
            <a:ext cx="10515600" cy="1554480"/>
          </a:xfrm>
          <a:prstGeom prst="rect">
            <a:avLst/>
          </a:prstGeom>
          <a:noFill/>
        </p:spPr>
        <p:txBody>
          <a:bodyPr wrap="square" anchor="t" lIns="0" rIns="0" tIns="0" bIns="0">
            <a:spAutoFit/>
          </a:bodyPr>
          <a:lstStyle/>
          <a:p>
            <a:pPr algn="l">
              <a:spcAft>
                <a:spcPts val="800"/>
              </a:spcAft>
            </a:pPr>
            <a:r>
              <a:rPr sz="1100" b="1" i="0" spc="450">
                <a:solidFill>
                  <a:srgbClr val="C4906E"/>
                </a:solidFill>
                <a:latin typeface="Montserrat"/>
              </a:rPr>
              <a:t>ESTRATÈGIA DE LLANÇAMENT</a:t>
            </a:r>
          </a:p>
          <a:p>
            <a:pPr algn="l">
              <a:spcAft>
                <a:spcPts val="400"/>
              </a:spcAft>
            </a:pPr>
            <a:r>
              <a:rPr sz="4000" b="0" i="0">
                <a:solidFill>
                  <a:srgbClr val="FAFAF7"/>
                </a:solidFill>
                <a:latin typeface="Cormorant Garamond"/>
              </a:rPr>
              <a:t>F1 · Espanya + Andorra</a:t>
            </a:r>
          </a:p>
          <a:p>
            <a:pPr algn="l"/>
            <a:r>
              <a:rPr sz="1100" b="1" i="0" spc="350">
                <a:solidFill>
                  <a:srgbClr val="C4906E"/>
                </a:solidFill>
                <a:latin typeface="Montserrat"/>
              </a:rPr>
              <a:t>10.000–15.000 AMPOLLES · 250 ML · PVP 20–25 €</a:t>
            </a:r>
          </a:p>
        </p:txBody>
      </p:sp>
      <p:sp>
        <p:nvSpPr>
          <p:cNvPr id="6" name="Rectangle 5"/>
          <p:cNvSpPr/>
          <p:nvPr/>
        </p:nvSpPr>
        <p:spPr>
          <a:xfrm>
            <a:off x="822960" y="3154680"/>
            <a:ext cx="2542032" cy="27432"/>
          </a:xfrm>
          <a:prstGeom prst="rect">
            <a:avLst/>
          </a:prstGeom>
          <a:solidFill>
            <a:srgbClr val="8B5A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22960" y="3154680"/>
            <a:ext cx="2542032" cy="2926080"/>
          </a:xfrm>
          <a:prstGeom prst="rect">
            <a:avLst/>
          </a:prstGeom>
          <a:solidFill>
            <a:srgbClr val="262623">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51560" y="3383280"/>
            <a:ext cx="2084831" cy="2560320"/>
          </a:xfrm>
          <a:prstGeom prst="rect">
            <a:avLst/>
          </a:prstGeom>
          <a:noFill/>
        </p:spPr>
        <p:txBody>
          <a:bodyPr wrap="square" anchor="t" lIns="0" rIns="0" tIns="0" bIns="0">
            <a:spAutoFit/>
          </a:bodyPr>
          <a:lstStyle/>
          <a:p>
            <a:pPr algn="l">
              <a:spcAft>
                <a:spcPts val="800"/>
              </a:spcAft>
            </a:pPr>
            <a:r>
              <a:rPr sz="4800" b="0" i="0">
                <a:solidFill>
                  <a:srgbClr val="8B5A3C"/>
                </a:solidFill>
                <a:latin typeface="Cormorant Garamond"/>
              </a:rPr>
              <a:t>01</a:t>
            </a:r>
          </a:p>
          <a:p>
            <a:pPr algn="l">
              <a:spcAft>
                <a:spcPts val="1200"/>
              </a:spcAft>
            </a:pPr>
            <a:r>
              <a:rPr sz="1100" b="1" i="0" spc="250">
                <a:solidFill>
                  <a:srgbClr val="FAFAF7"/>
                </a:solidFill>
                <a:latin typeface="Montserrat"/>
              </a:rPr>
              <a:t>BARCELONA · GIRONA</a:t>
            </a:r>
          </a:p>
          <a:p>
            <a:pPr algn="l">
              <a:lnSpc>
                <a:spcPct val="150000"/>
              </a:lnSpc>
            </a:pPr>
            <a:r>
              <a:rPr sz="1400" b="0" i="0">
                <a:solidFill>
                  <a:srgbClr val="B0B0A9"/>
                </a:solidFill>
                <a:latin typeface="Cormorant Garamond"/>
              </a:rPr>
              <a:t>Canal gourmet premium: Colmado Quilez, Semon, Aspic, Grau. Restauració Michelin i cuina d'autor.</a:t>
            </a:r>
          </a:p>
        </p:txBody>
      </p:sp>
      <p:sp>
        <p:nvSpPr>
          <p:cNvPr id="9" name="Rectangle 8"/>
          <p:cNvSpPr/>
          <p:nvPr/>
        </p:nvSpPr>
        <p:spPr>
          <a:xfrm>
            <a:off x="3611879" y="3154680"/>
            <a:ext cx="2542032" cy="27432"/>
          </a:xfrm>
          <a:prstGeom prst="rect">
            <a:avLst/>
          </a:prstGeom>
          <a:solidFill>
            <a:srgbClr val="8B5A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3611879" y="3154680"/>
            <a:ext cx="2542032" cy="2926080"/>
          </a:xfrm>
          <a:prstGeom prst="rect">
            <a:avLst/>
          </a:prstGeom>
          <a:solidFill>
            <a:srgbClr val="262623">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840479" y="3383280"/>
            <a:ext cx="2084831" cy="2560320"/>
          </a:xfrm>
          <a:prstGeom prst="rect">
            <a:avLst/>
          </a:prstGeom>
          <a:noFill/>
        </p:spPr>
        <p:txBody>
          <a:bodyPr wrap="square" anchor="t" lIns="0" rIns="0" tIns="0" bIns="0">
            <a:spAutoFit/>
          </a:bodyPr>
          <a:lstStyle/>
          <a:p>
            <a:pPr algn="l">
              <a:spcAft>
                <a:spcPts val="800"/>
              </a:spcAft>
            </a:pPr>
            <a:r>
              <a:rPr sz="4800" b="0" i="0">
                <a:solidFill>
                  <a:srgbClr val="8B5A3C"/>
                </a:solidFill>
                <a:latin typeface="Cormorant Garamond"/>
              </a:rPr>
              <a:t>02</a:t>
            </a:r>
          </a:p>
          <a:p>
            <a:pPr algn="l">
              <a:spcAft>
                <a:spcPts val="1200"/>
              </a:spcAft>
            </a:pPr>
            <a:r>
              <a:rPr sz="1100" b="1" i="0" spc="250">
                <a:solidFill>
                  <a:srgbClr val="FAFAF7"/>
                </a:solidFill>
                <a:latin typeface="Montserrat"/>
              </a:rPr>
              <a:t>MADRID</a:t>
            </a:r>
          </a:p>
          <a:p>
            <a:pPr algn="l">
              <a:lnSpc>
                <a:spcPct val="150000"/>
              </a:lnSpc>
            </a:pPr>
            <a:r>
              <a:rPr sz="1400" b="0" i="0">
                <a:solidFill>
                  <a:srgbClr val="B0B0A9"/>
                </a:solidFill>
                <a:latin typeface="Cormorant Garamond"/>
              </a:rPr>
              <a:t>Club Gourmet, Sánchez Romero. Accés a gran distribució premium. Relació amb importadors internacionals.</a:t>
            </a:r>
          </a:p>
        </p:txBody>
      </p:sp>
      <p:sp>
        <p:nvSpPr>
          <p:cNvPr id="12" name="Rectangle 11"/>
          <p:cNvSpPr/>
          <p:nvPr/>
        </p:nvSpPr>
        <p:spPr>
          <a:xfrm>
            <a:off x="6400800" y="3154680"/>
            <a:ext cx="2542032" cy="27432"/>
          </a:xfrm>
          <a:prstGeom prst="rect">
            <a:avLst/>
          </a:prstGeom>
          <a:solidFill>
            <a:srgbClr val="8B5A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400800" y="3154680"/>
            <a:ext cx="2542032" cy="2926080"/>
          </a:xfrm>
          <a:prstGeom prst="rect">
            <a:avLst/>
          </a:prstGeom>
          <a:solidFill>
            <a:srgbClr val="262623">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629400" y="3383280"/>
            <a:ext cx="2084831" cy="2560320"/>
          </a:xfrm>
          <a:prstGeom prst="rect">
            <a:avLst/>
          </a:prstGeom>
          <a:noFill/>
        </p:spPr>
        <p:txBody>
          <a:bodyPr wrap="square" anchor="t" lIns="0" rIns="0" tIns="0" bIns="0">
            <a:spAutoFit/>
          </a:bodyPr>
          <a:lstStyle/>
          <a:p>
            <a:pPr algn="l">
              <a:spcAft>
                <a:spcPts val="800"/>
              </a:spcAft>
            </a:pPr>
            <a:r>
              <a:rPr sz="4800" b="0" i="0">
                <a:solidFill>
                  <a:srgbClr val="8B5A3C"/>
                </a:solidFill>
                <a:latin typeface="Cormorant Garamond"/>
              </a:rPr>
              <a:t>03</a:t>
            </a:r>
          </a:p>
          <a:p>
            <a:pPr algn="l">
              <a:spcAft>
                <a:spcPts val="1200"/>
              </a:spcAft>
            </a:pPr>
            <a:r>
              <a:rPr sz="1100" b="1" i="0" spc="250">
                <a:solidFill>
                  <a:srgbClr val="FAFAF7"/>
                </a:solidFill>
                <a:latin typeface="Montserrat"/>
              </a:rPr>
              <a:t>PAÍS BASC · NORD</a:t>
            </a:r>
          </a:p>
          <a:p>
            <a:pPr algn="l">
              <a:lnSpc>
                <a:spcPct val="150000"/>
              </a:lnSpc>
            </a:pPr>
            <a:r>
              <a:rPr sz="1400" b="0" i="0">
                <a:solidFill>
                  <a:srgbClr val="B0B0A9"/>
                </a:solidFill>
                <a:latin typeface="Cormorant Garamond"/>
              </a:rPr>
              <a:t>Cultura gastronòmica d'alta intensitat. HORECA estrellat. Txoko i clubs gastronòmics com a early adopters.</a:t>
            </a:r>
          </a:p>
        </p:txBody>
      </p:sp>
      <p:sp>
        <p:nvSpPr>
          <p:cNvPr id="15" name="Rectangle 14"/>
          <p:cNvSpPr/>
          <p:nvPr/>
        </p:nvSpPr>
        <p:spPr>
          <a:xfrm>
            <a:off x="9189720" y="3154680"/>
            <a:ext cx="2542032" cy="27432"/>
          </a:xfrm>
          <a:prstGeom prst="rect">
            <a:avLst/>
          </a:prstGeom>
          <a:solidFill>
            <a:srgbClr val="8B5A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9189720" y="3154680"/>
            <a:ext cx="2542032" cy="2926080"/>
          </a:xfrm>
          <a:prstGeom prst="rect">
            <a:avLst/>
          </a:prstGeom>
          <a:solidFill>
            <a:srgbClr val="262623">
              <a:alpha val="6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418320" y="3383280"/>
            <a:ext cx="2084831" cy="2560320"/>
          </a:xfrm>
          <a:prstGeom prst="rect">
            <a:avLst/>
          </a:prstGeom>
          <a:noFill/>
        </p:spPr>
        <p:txBody>
          <a:bodyPr wrap="square" anchor="t" lIns="0" rIns="0" tIns="0" bIns="0">
            <a:spAutoFit/>
          </a:bodyPr>
          <a:lstStyle/>
          <a:p>
            <a:pPr algn="l">
              <a:spcAft>
                <a:spcPts val="800"/>
              </a:spcAft>
            </a:pPr>
            <a:r>
              <a:rPr sz="4800" b="0" i="0">
                <a:solidFill>
                  <a:srgbClr val="8B5A3C"/>
                </a:solidFill>
                <a:latin typeface="Cormorant Garamond"/>
              </a:rPr>
              <a:t>04</a:t>
            </a:r>
          </a:p>
          <a:p>
            <a:pPr algn="l">
              <a:spcAft>
                <a:spcPts val="1200"/>
              </a:spcAft>
            </a:pPr>
            <a:r>
              <a:rPr sz="1100" b="1" i="0" spc="250">
                <a:solidFill>
                  <a:srgbClr val="FAFAF7"/>
                </a:solidFill>
                <a:latin typeface="Montserrat"/>
              </a:rPr>
              <a:t>ANDORRA · EXPORT</a:t>
            </a:r>
          </a:p>
          <a:p>
            <a:pPr algn="l">
              <a:lnSpc>
                <a:spcPct val="150000"/>
              </a:lnSpc>
            </a:pPr>
            <a:r>
              <a:rPr sz="1400" b="0" i="0">
                <a:solidFill>
                  <a:srgbClr val="B0B0A9"/>
                </a:solidFill>
                <a:latin typeface="Cormorant Garamond"/>
              </a:rPr>
              <a:t>Duty-free, alta rotació gourmet. Porta d'entrada al mercat europeu i canalització internacional.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